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05" r:id="rId2"/>
    <p:sldId id="463" r:id="rId3"/>
    <p:sldId id="464" r:id="rId4"/>
    <p:sldId id="531" r:id="rId5"/>
    <p:sldId id="383" r:id="rId6"/>
    <p:sldId id="530" r:id="rId7"/>
    <p:sldId id="401" r:id="rId8"/>
    <p:sldId id="403" r:id="rId9"/>
    <p:sldId id="404" r:id="rId10"/>
    <p:sldId id="532" r:id="rId11"/>
    <p:sldId id="533" r:id="rId12"/>
    <p:sldId id="534" r:id="rId13"/>
    <p:sldId id="535" r:id="rId14"/>
    <p:sldId id="421" r:id="rId15"/>
    <p:sldId id="405" r:id="rId16"/>
    <p:sldId id="384" r:id="rId17"/>
    <p:sldId id="385" r:id="rId18"/>
    <p:sldId id="387" r:id="rId19"/>
    <p:sldId id="388" r:id="rId20"/>
    <p:sldId id="389" r:id="rId21"/>
    <p:sldId id="538" r:id="rId22"/>
    <p:sldId id="390" r:id="rId23"/>
    <p:sldId id="539" r:id="rId24"/>
    <p:sldId id="392" r:id="rId25"/>
    <p:sldId id="541" r:id="rId26"/>
    <p:sldId id="543" r:id="rId27"/>
    <p:sldId id="422" r:id="rId28"/>
    <p:sldId id="542" r:id="rId29"/>
    <p:sldId id="537" r:id="rId30"/>
    <p:sldId id="411" r:id="rId31"/>
    <p:sldId id="416" r:id="rId32"/>
    <p:sldId id="417" r:id="rId33"/>
    <p:sldId id="536" r:id="rId34"/>
    <p:sldId id="353" r:id="rId35"/>
    <p:sldId id="274" r:id="rId36"/>
    <p:sldId id="28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44"/>
    <a:srgbClr val="006EC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79" autoAdjust="0"/>
    <p:restoredTop sz="94712" autoAdjust="0"/>
  </p:normalViewPr>
  <p:slideViewPr>
    <p:cSldViewPr snapToGrid="0">
      <p:cViewPr varScale="1">
        <p:scale>
          <a:sx n="72" d="100"/>
          <a:sy n="72" d="100"/>
        </p:scale>
        <p:origin x="50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2A3D95-6B98-4331-81B3-CF49F970DBC9}" type="datetimeFigureOut">
              <a:rPr lang="en-IE" smtClean="0"/>
              <a:t>12/08/2020</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E1B5F2-B162-4930-B30C-3DB7D4CD7DBB}" type="slidenum">
              <a:rPr lang="en-IE" smtClean="0"/>
              <a:t>‹#›</a:t>
            </a:fld>
            <a:endParaRPr lang="en-IE"/>
          </a:p>
        </p:txBody>
      </p:sp>
    </p:spTree>
    <p:extLst>
      <p:ext uri="{BB962C8B-B14F-4D97-AF65-F5344CB8AC3E}">
        <p14:creationId xmlns:p14="http://schemas.microsoft.com/office/powerpoint/2010/main" val="3279799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922D7-4B95-4878-98BA-640BFD49FE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2EA008-2813-4AA8-926B-BFCFDB4F92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054063-0BA2-4442-AFE3-9FB7DE5D1644}"/>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5" name="Footer Placeholder 4">
            <a:extLst>
              <a:ext uri="{FF2B5EF4-FFF2-40B4-BE49-F238E27FC236}">
                <a16:creationId xmlns:a16="http://schemas.microsoft.com/office/drawing/2014/main" id="{0379DE9A-C84E-44B7-A52A-8C2BC8430D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9DBAA2-A226-4E27-9AD5-86C1BAD41B06}"/>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1556845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F9EB0-DF58-4CB1-9178-253B731632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4E4930-B90A-43A1-B4AB-34E5DBB34A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307A85-A3A6-4561-900B-52FA2DF9D89F}"/>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5" name="Footer Placeholder 4">
            <a:extLst>
              <a:ext uri="{FF2B5EF4-FFF2-40B4-BE49-F238E27FC236}">
                <a16:creationId xmlns:a16="http://schemas.microsoft.com/office/drawing/2014/main" id="{96682AAA-A039-46DE-98DD-6250E37F71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13C1C6-F6BF-4A7F-8671-239C1E74C6A0}"/>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2950936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CF8FED-67FA-4DB3-AB3A-FA2C62675A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211FA7-3908-4525-B4FE-F1240CFDF8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70223B-A5B1-43CB-817C-0BA473638E74}"/>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5" name="Footer Placeholder 4">
            <a:extLst>
              <a:ext uri="{FF2B5EF4-FFF2-40B4-BE49-F238E27FC236}">
                <a16:creationId xmlns:a16="http://schemas.microsoft.com/office/drawing/2014/main" id="{84B5F1ED-3D12-4526-8641-388E5B8D04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D7F523-BAEA-4ED6-B37F-036DD3ED5CB3}"/>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3188138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A7DC-A3EE-49A6-ACF1-5A7FBFEC43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9F07CF-C6D7-4C14-9088-73BA473976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187AF-13B1-4F5E-BB8B-5008F5011185}"/>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5" name="Footer Placeholder 4">
            <a:extLst>
              <a:ext uri="{FF2B5EF4-FFF2-40B4-BE49-F238E27FC236}">
                <a16:creationId xmlns:a16="http://schemas.microsoft.com/office/drawing/2014/main" id="{52B8DD0D-360B-41D9-958E-F8DE0E295A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7ACCE4-21A2-4D8E-B978-92E88BB6B62A}"/>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1343861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D64F0-743A-404E-BFAE-2C154CE046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8AD59A-D049-453E-96FD-ADE2F49D67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832682-6C24-404A-AACE-35C51E74FE08}"/>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5" name="Footer Placeholder 4">
            <a:extLst>
              <a:ext uri="{FF2B5EF4-FFF2-40B4-BE49-F238E27FC236}">
                <a16:creationId xmlns:a16="http://schemas.microsoft.com/office/drawing/2014/main" id="{D61FB253-DA87-44CF-AAA4-B601073D69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AB7AA-5DF3-42AD-A384-8C953F878547}"/>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13536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CA30D-3AB9-4D0E-89E6-8C1668497A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5A945B-1AE5-42A7-AFA1-3A3F876172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664A8D-E77A-4E63-851B-0F280A59F4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768AE0-2BED-4133-8C94-15E0DE355253}"/>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6" name="Footer Placeholder 5">
            <a:extLst>
              <a:ext uri="{FF2B5EF4-FFF2-40B4-BE49-F238E27FC236}">
                <a16:creationId xmlns:a16="http://schemas.microsoft.com/office/drawing/2014/main" id="{2D3B819B-4DB2-4BEA-9832-DA4D869DE9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B97D19-7741-402C-B19C-573D22035305}"/>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1572586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73046-EB2A-4EFD-AA8C-6CE5F78ACD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2ADB03-5946-41B2-B1DD-413FE30AC4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0898AC-F629-4827-9B03-859B299004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EA5EB9-1C30-4CC8-98BC-FF0026B939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C2F1AA-23B1-47DE-8F6E-1091686219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8342BA-1FFD-4640-B602-8205465179B6}"/>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8" name="Footer Placeholder 7">
            <a:extLst>
              <a:ext uri="{FF2B5EF4-FFF2-40B4-BE49-F238E27FC236}">
                <a16:creationId xmlns:a16="http://schemas.microsoft.com/office/drawing/2014/main" id="{5D2F0DFC-784B-49C7-8734-31740A67C4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F1E4F9-E4C4-49A5-ABB4-77E458CACE58}"/>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4141945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168CA-4373-458B-B2B2-F00A2096B9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00C850-CE3D-4CFF-85B3-E1E01B08E639}"/>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4" name="Footer Placeholder 3">
            <a:extLst>
              <a:ext uri="{FF2B5EF4-FFF2-40B4-BE49-F238E27FC236}">
                <a16:creationId xmlns:a16="http://schemas.microsoft.com/office/drawing/2014/main" id="{40D4550D-7FAE-4316-8597-E6A350CCD8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9A96CF-3C25-4935-98B5-FE051D1CAE2A}"/>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1712833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A8120D-E255-4CD8-82BE-29577D371D48}"/>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3" name="Footer Placeholder 2">
            <a:extLst>
              <a:ext uri="{FF2B5EF4-FFF2-40B4-BE49-F238E27FC236}">
                <a16:creationId xmlns:a16="http://schemas.microsoft.com/office/drawing/2014/main" id="{D4054FBC-25C8-49FC-9505-49C6C50B88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D4B7AE-7D5E-4993-BC64-FCF29AEC38D8}"/>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1792234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27C9-E10F-44E5-871F-4BE69E414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050B06-3314-4BCC-AE6D-A3764AEC13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E45B64-D43D-4705-A406-3B51FD1E57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FB9FC7-3B1E-4D2F-B277-C3721D2A999F}"/>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6" name="Footer Placeholder 5">
            <a:extLst>
              <a:ext uri="{FF2B5EF4-FFF2-40B4-BE49-F238E27FC236}">
                <a16:creationId xmlns:a16="http://schemas.microsoft.com/office/drawing/2014/main" id="{8AF89DFD-7BDA-47E0-A975-D062C9613F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CB89B2-25BF-4374-AF45-1CFC241A2ACA}"/>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1947187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F846-5659-4325-9995-250A47DE83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EB8673-CA31-4A86-9E0B-860155E8A8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2DFF99-AC07-478B-ADF2-C435C11E7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127E51-6344-457B-8194-94E38351A927}"/>
              </a:ext>
            </a:extLst>
          </p:cNvPr>
          <p:cNvSpPr>
            <a:spLocks noGrp="1"/>
          </p:cNvSpPr>
          <p:nvPr>
            <p:ph type="dt" sz="half" idx="10"/>
          </p:nvPr>
        </p:nvSpPr>
        <p:spPr/>
        <p:txBody>
          <a:bodyPr/>
          <a:lstStyle/>
          <a:p>
            <a:fld id="{3E815CEE-4DAB-4490-BB2A-54BCA1AD3584}" type="datetimeFigureOut">
              <a:rPr lang="en-US" smtClean="0"/>
              <a:t>12-Aug-20</a:t>
            </a:fld>
            <a:endParaRPr lang="en-US"/>
          </a:p>
        </p:txBody>
      </p:sp>
      <p:sp>
        <p:nvSpPr>
          <p:cNvPr id="6" name="Footer Placeholder 5">
            <a:extLst>
              <a:ext uri="{FF2B5EF4-FFF2-40B4-BE49-F238E27FC236}">
                <a16:creationId xmlns:a16="http://schemas.microsoft.com/office/drawing/2014/main" id="{377C8DB7-A2FA-472E-BB56-94A9B9526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D431FA-5409-48F3-9E91-1F0357C2D5FB}"/>
              </a:ext>
            </a:extLst>
          </p:cNvPr>
          <p:cNvSpPr>
            <a:spLocks noGrp="1"/>
          </p:cNvSpPr>
          <p:nvPr>
            <p:ph type="sldNum" sz="quarter" idx="12"/>
          </p:nvPr>
        </p:nvSpPr>
        <p:spPr/>
        <p:txBody>
          <a:bodyPr/>
          <a:lstStyle/>
          <a:p>
            <a:fld id="{11648C6D-3303-4879-8A1E-A2D01E45D229}" type="slidenum">
              <a:rPr lang="en-US" smtClean="0"/>
              <a:t>‹#›</a:t>
            </a:fld>
            <a:endParaRPr lang="en-US"/>
          </a:p>
        </p:txBody>
      </p:sp>
    </p:spTree>
    <p:extLst>
      <p:ext uri="{BB962C8B-B14F-4D97-AF65-F5344CB8AC3E}">
        <p14:creationId xmlns:p14="http://schemas.microsoft.com/office/powerpoint/2010/main" val="3243881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836462-0830-439E-AD0F-544F98A431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AB2B47-BA7E-4FA9-95D2-32956E5CF3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33CF50-D139-4031-BC50-3B07DA9781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15CEE-4DAB-4490-BB2A-54BCA1AD3584}" type="datetimeFigureOut">
              <a:rPr lang="en-US" smtClean="0"/>
              <a:t>12-Aug-20</a:t>
            </a:fld>
            <a:endParaRPr lang="en-US"/>
          </a:p>
        </p:txBody>
      </p:sp>
      <p:sp>
        <p:nvSpPr>
          <p:cNvPr id="5" name="Footer Placeholder 4">
            <a:extLst>
              <a:ext uri="{FF2B5EF4-FFF2-40B4-BE49-F238E27FC236}">
                <a16:creationId xmlns:a16="http://schemas.microsoft.com/office/drawing/2014/main" id="{D3B4C1DA-B148-4FE5-9CD2-C9DACEA188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67E550-C326-4E13-932C-88E6D3C72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648C6D-3303-4879-8A1E-A2D01E45D229}" type="slidenum">
              <a:rPr lang="en-US" smtClean="0"/>
              <a:t>‹#›</a:t>
            </a:fld>
            <a:endParaRPr lang="en-US"/>
          </a:p>
        </p:txBody>
      </p:sp>
    </p:spTree>
    <p:extLst>
      <p:ext uri="{BB962C8B-B14F-4D97-AF65-F5344CB8AC3E}">
        <p14:creationId xmlns:p14="http://schemas.microsoft.com/office/powerpoint/2010/main" val="283131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rc.nasa.gov/www/wind/valid/tutorial/spatconv.html#:~:text=Grid%20Convergence%20Index%20(GCI)&amp;text=The%20GCI%20can%20be%20computed,the%20asymptotic%20range%20of%20convergenc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grc.nasa.gov/WWW/wind/valid/tutorial/tutorial.html"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www.simman2008.dk/PDF/iihr_407.pdf" TargetMode="External"/><Relationship Id="rId4" Type="http://schemas.openxmlformats.org/officeDocument/2006/relationships/hyperlink" Target="http://www.southampton.ac.uk/~nwb/lectures/GoodPracticeCFD/Articles/Validation_SAND2002-0529.pdf"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opensourcelearningcfd@gmail.c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bbstem.co.uk/donations/" TargetMode="External"/><Relationship Id="rId2" Type="http://schemas.openxmlformats.org/officeDocument/2006/relationships/hyperlink" Target="https://www.theolivebranchforchildren.org/make-a-donation"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ngcproject.or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code-aster-windows.com/download/"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8071-A9B3-4AF0-BE0A-C18629C748BF}"/>
              </a:ext>
            </a:extLst>
          </p:cNvPr>
          <p:cNvSpPr>
            <a:spLocks noGrp="1"/>
          </p:cNvSpPr>
          <p:nvPr>
            <p:ph type="title"/>
          </p:nvPr>
        </p:nvSpPr>
        <p:spPr>
          <a:xfrm>
            <a:off x="3304673" y="3051626"/>
            <a:ext cx="5582653" cy="754748"/>
          </a:xfrm>
        </p:spPr>
        <p:txBody>
          <a:bodyPr>
            <a:normAutofit/>
          </a:bodyPr>
          <a:lstStyle/>
          <a:p>
            <a:pPr algn="ctr"/>
            <a:r>
              <a:rPr lang="en-US" dirty="0"/>
              <a:t>Week 4</a:t>
            </a:r>
            <a:endParaRPr lang="en-US" i="1" dirty="0"/>
          </a:p>
        </p:txBody>
      </p:sp>
      <p:pic>
        <p:nvPicPr>
          <p:cNvPr id="3" name="Picture 2" descr="Formula Careers">
            <a:extLst>
              <a:ext uri="{FF2B5EF4-FFF2-40B4-BE49-F238E27FC236}">
                <a16:creationId xmlns:a16="http://schemas.microsoft.com/office/drawing/2014/main" id="{CCB5F070-534F-454C-8503-0E103FA9E1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42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Week 4: Mesh independence study</a:t>
            </a:r>
          </a:p>
        </p:txBody>
      </p:sp>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393699" y="1134916"/>
            <a:ext cx="11462503" cy="1094060"/>
          </a:xfrm>
        </p:spPr>
        <p:txBody>
          <a:bodyPr>
            <a:normAutofit/>
          </a:bodyPr>
          <a:lstStyle/>
          <a:p>
            <a:pPr marL="342900" lvl="1" indent="-342900"/>
            <a:r>
              <a:rPr lang="en-IE" sz="2000" dirty="0"/>
              <a:t>The steps below detail how to complete the mesh independence study.</a:t>
            </a:r>
          </a:p>
          <a:p>
            <a:pPr marL="342900" lvl="1" indent="-342900"/>
            <a:r>
              <a:rPr lang="en-IE" sz="2000" dirty="0"/>
              <a:t>Make a copy of the </a:t>
            </a:r>
            <a:r>
              <a:rPr lang="en-IE" sz="2000" dirty="0" err="1"/>
              <a:t>RearWingSimulation</a:t>
            </a:r>
            <a:r>
              <a:rPr lang="en-IE" sz="2000" dirty="0"/>
              <a:t> directory.</a:t>
            </a:r>
          </a:p>
          <a:p>
            <a:pPr marL="357188" lvl="1" indent="0">
              <a:buNone/>
            </a:pPr>
            <a:r>
              <a:rPr lang="en-IE" sz="2000" dirty="0"/>
              <a:t>Note: ensure the simulation has run successfully (without errors) before making a copy of the directory.</a:t>
            </a:r>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8B591536-31CC-4692-A29B-22F679EA60D8}"/>
              </a:ext>
            </a:extLst>
          </p:cNvPr>
          <p:cNvGrpSpPr/>
          <p:nvPr/>
        </p:nvGrpSpPr>
        <p:grpSpPr>
          <a:xfrm>
            <a:off x="1177254" y="2236986"/>
            <a:ext cx="10070932" cy="994684"/>
            <a:chOff x="1185647" y="2457360"/>
            <a:chExt cx="10070932" cy="994684"/>
          </a:xfrm>
        </p:grpSpPr>
        <p:pic>
          <p:nvPicPr>
            <p:cNvPr id="6" name="Picture 5">
              <a:extLst>
                <a:ext uri="{FF2B5EF4-FFF2-40B4-BE49-F238E27FC236}">
                  <a16:creationId xmlns:a16="http://schemas.microsoft.com/office/drawing/2014/main" id="{198BA464-C1F3-4B82-A30B-CC83551DBD22}"/>
                </a:ext>
              </a:extLst>
            </p:cNvPr>
            <p:cNvPicPr>
              <a:picLocks noChangeAspect="1"/>
            </p:cNvPicPr>
            <p:nvPr/>
          </p:nvPicPr>
          <p:blipFill>
            <a:blip r:embed="rId3"/>
            <a:stretch>
              <a:fillRect/>
            </a:stretch>
          </p:blipFill>
          <p:spPr>
            <a:xfrm>
              <a:off x="1185647" y="2457360"/>
              <a:ext cx="3039314" cy="994684"/>
            </a:xfrm>
            <a:prstGeom prst="rect">
              <a:avLst/>
            </a:prstGeom>
          </p:spPr>
        </p:pic>
        <p:cxnSp>
          <p:nvCxnSpPr>
            <p:cNvPr id="7" name="Straight Arrow Connector 6">
              <a:extLst>
                <a:ext uri="{FF2B5EF4-FFF2-40B4-BE49-F238E27FC236}">
                  <a16:creationId xmlns:a16="http://schemas.microsoft.com/office/drawing/2014/main" id="{3BFC2CBA-780D-4F53-A3FD-F45BADC46A63}"/>
                </a:ext>
              </a:extLst>
            </p:cNvPr>
            <p:cNvCxnSpPr>
              <a:cxnSpLocks/>
            </p:cNvCxnSpPr>
            <p:nvPr/>
          </p:nvCxnSpPr>
          <p:spPr>
            <a:xfrm flipH="1">
              <a:off x="3090041" y="2988146"/>
              <a:ext cx="1517760" cy="0"/>
            </a:xfrm>
            <a:prstGeom prst="straightConnector1">
              <a:avLst/>
            </a:prstGeom>
            <a:ln>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9B8BA8F-14F4-4674-A287-E3429AA2169B}"/>
                </a:ext>
              </a:extLst>
            </p:cNvPr>
            <p:cNvSpPr txBox="1"/>
            <p:nvPr/>
          </p:nvSpPr>
          <p:spPr>
            <a:xfrm>
              <a:off x="4607801" y="2818869"/>
              <a:ext cx="4786234" cy="338554"/>
            </a:xfrm>
            <a:prstGeom prst="rect">
              <a:avLst/>
            </a:prstGeom>
            <a:noFill/>
          </p:spPr>
          <p:txBody>
            <a:bodyPr wrap="square" rtlCol="0">
              <a:spAutoFit/>
            </a:bodyPr>
            <a:lstStyle/>
            <a:p>
              <a:r>
                <a:rPr lang="en-US" sz="1600" dirty="0">
                  <a:solidFill>
                    <a:srgbClr val="0070C0"/>
                  </a:solidFill>
                </a:rPr>
                <a:t>Original Rear Wing simulation directory</a:t>
              </a:r>
            </a:p>
          </p:txBody>
        </p:sp>
        <p:cxnSp>
          <p:nvCxnSpPr>
            <p:cNvPr id="10" name="Straight Arrow Connector 9">
              <a:extLst>
                <a:ext uri="{FF2B5EF4-FFF2-40B4-BE49-F238E27FC236}">
                  <a16:creationId xmlns:a16="http://schemas.microsoft.com/office/drawing/2014/main" id="{4A5775D2-FF7A-4767-94C8-8E7006EAE1CF}"/>
                </a:ext>
              </a:extLst>
            </p:cNvPr>
            <p:cNvCxnSpPr>
              <a:cxnSpLocks/>
            </p:cNvCxnSpPr>
            <p:nvPr/>
          </p:nvCxnSpPr>
          <p:spPr>
            <a:xfrm flipH="1">
              <a:off x="4053721" y="3266331"/>
              <a:ext cx="554081" cy="0"/>
            </a:xfrm>
            <a:prstGeom prst="straightConnector1">
              <a:avLst/>
            </a:prstGeom>
            <a:ln>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62C3E28-3A7C-4217-9B9D-2167265AFB13}"/>
                </a:ext>
              </a:extLst>
            </p:cNvPr>
            <p:cNvSpPr txBox="1"/>
            <p:nvPr/>
          </p:nvSpPr>
          <p:spPr>
            <a:xfrm>
              <a:off x="4607800" y="3097054"/>
              <a:ext cx="6648779" cy="338554"/>
            </a:xfrm>
            <a:prstGeom prst="rect">
              <a:avLst/>
            </a:prstGeom>
            <a:noFill/>
          </p:spPr>
          <p:txBody>
            <a:bodyPr wrap="square" rtlCol="0">
              <a:spAutoFit/>
            </a:bodyPr>
            <a:lstStyle/>
            <a:p>
              <a:r>
                <a:rPr lang="en-US" sz="1600" dirty="0">
                  <a:solidFill>
                    <a:srgbClr val="0070C0"/>
                  </a:solidFill>
                </a:rPr>
                <a:t>Copy of the Rear Wing simulation directory for the mesh independence study</a:t>
              </a:r>
            </a:p>
          </p:txBody>
        </p:sp>
      </p:grpSp>
      <p:sp>
        <p:nvSpPr>
          <p:cNvPr id="15" name="Content Placeholder 2">
            <a:extLst>
              <a:ext uri="{FF2B5EF4-FFF2-40B4-BE49-F238E27FC236}">
                <a16:creationId xmlns:a16="http://schemas.microsoft.com/office/drawing/2014/main" id="{4F93E6DD-594B-44EB-91BF-F764B757DADC}"/>
              </a:ext>
            </a:extLst>
          </p:cNvPr>
          <p:cNvSpPr txBox="1">
            <a:spLocks/>
          </p:cNvSpPr>
          <p:nvPr/>
        </p:nvSpPr>
        <p:spPr>
          <a:xfrm>
            <a:off x="393699" y="3309592"/>
            <a:ext cx="11462503" cy="7450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r>
              <a:rPr lang="en-IE" sz="2000" dirty="0"/>
              <a:t>Update the mesh by editing </a:t>
            </a:r>
            <a:r>
              <a:rPr lang="en-IE" sz="2000" dirty="0" err="1"/>
              <a:t>snappyHexMeshDict</a:t>
            </a:r>
            <a:r>
              <a:rPr lang="en-IE" sz="2000" dirty="0"/>
              <a:t>.</a:t>
            </a:r>
          </a:p>
          <a:p>
            <a:pPr marL="342900" lvl="1" indent="-342900"/>
            <a:r>
              <a:rPr lang="en-IE" sz="2000" dirty="0"/>
              <a:t>Refer to the Week 2 slides for details on the </a:t>
            </a:r>
            <a:r>
              <a:rPr lang="en-IE" sz="2000" dirty="0" err="1"/>
              <a:t>snappyHexMeshDict</a:t>
            </a:r>
            <a:r>
              <a:rPr lang="en-IE" sz="2000" dirty="0"/>
              <a:t> file.</a:t>
            </a:r>
          </a:p>
        </p:txBody>
      </p:sp>
      <p:grpSp>
        <p:nvGrpSpPr>
          <p:cNvPr id="21" name="Group 20">
            <a:extLst>
              <a:ext uri="{FF2B5EF4-FFF2-40B4-BE49-F238E27FC236}">
                <a16:creationId xmlns:a16="http://schemas.microsoft.com/office/drawing/2014/main" id="{D6709660-B06B-42E9-A001-7846BFE56C4E}"/>
              </a:ext>
            </a:extLst>
          </p:cNvPr>
          <p:cNvGrpSpPr/>
          <p:nvPr/>
        </p:nvGrpSpPr>
        <p:grpSpPr>
          <a:xfrm>
            <a:off x="1177254" y="4102867"/>
            <a:ext cx="4204043" cy="2589442"/>
            <a:chOff x="1573377" y="1188556"/>
            <a:chExt cx="5573940" cy="3433218"/>
          </a:xfrm>
        </p:grpSpPr>
        <p:pic>
          <p:nvPicPr>
            <p:cNvPr id="16" name="Picture 15">
              <a:extLst>
                <a:ext uri="{FF2B5EF4-FFF2-40B4-BE49-F238E27FC236}">
                  <a16:creationId xmlns:a16="http://schemas.microsoft.com/office/drawing/2014/main" id="{B2B06F69-BDF4-42C8-B76B-1B23CAAAFAE8}"/>
                </a:ext>
              </a:extLst>
            </p:cNvPr>
            <p:cNvPicPr>
              <a:picLocks noChangeAspect="1"/>
            </p:cNvPicPr>
            <p:nvPr/>
          </p:nvPicPr>
          <p:blipFill>
            <a:blip r:embed="rId4"/>
            <a:stretch>
              <a:fillRect/>
            </a:stretch>
          </p:blipFill>
          <p:spPr>
            <a:xfrm>
              <a:off x="4935117" y="1188556"/>
              <a:ext cx="2212199" cy="3433218"/>
            </a:xfrm>
            <a:prstGeom prst="rect">
              <a:avLst/>
            </a:prstGeom>
          </p:spPr>
        </p:pic>
        <p:pic>
          <p:nvPicPr>
            <p:cNvPr id="17" name="Picture 16">
              <a:extLst>
                <a:ext uri="{FF2B5EF4-FFF2-40B4-BE49-F238E27FC236}">
                  <a16:creationId xmlns:a16="http://schemas.microsoft.com/office/drawing/2014/main" id="{F516CD9F-5699-4310-A1C8-2C38B16612B6}"/>
                </a:ext>
              </a:extLst>
            </p:cNvPr>
            <p:cNvPicPr>
              <a:picLocks noChangeAspect="1"/>
            </p:cNvPicPr>
            <p:nvPr/>
          </p:nvPicPr>
          <p:blipFill>
            <a:blip r:embed="rId5"/>
            <a:stretch>
              <a:fillRect/>
            </a:stretch>
          </p:blipFill>
          <p:spPr>
            <a:xfrm>
              <a:off x="1573377" y="1475157"/>
              <a:ext cx="1790590" cy="1746268"/>
            </a:xfrm>
            <a:prstGeom prst="rect">
              <a:avLst/>
            </a:prstGeom>
          </p:spPr>
        </p:pic>
        <p:cxnSp>
          <p:nvCxnSpPr>
            <p:cNvPr id="18" name="Straight Connector 17">
              <a:extLst>
                <a:ext uri="{FF2B5EF4-FFF2-40B4-BE49-F238E27FC236}">
                  <a16:creationId xmlns:a16="http://schemas.microsoft.com/office/drawing/2014/main" id="{F441C3C7-7115-4C66-8FB3-00DECFC905B9}"/>
                </a:ext>
              </a:extLst>
            </p:cNvPr>
            <p:cNvCxnSpPr>
              <a:cxnSpLocks/>
            </p:cNvCxnSpPr>
            <p:nvPr/>
          </p:nvCxnSpPr>
          <p:spPr>
            <a:xfrm>
              <a:off x="2873316" y="2455945"/>
              <a:ext cx="1444487" cy="342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Left Brace 18">
              <a:extLst>
                <a:ext uri="{FF2B5EF4-FFF2-40B4-BE49-F238E27FC236}">
                  <a16:creationId xmlns:a16="http://schemas.microsoft.com/office/drawing/2014/main" id="{9A0DF4E4-1FAD-405F-AC93-32D9042913D2}"/>
                </a:ext>
              </a:extLst>
            </p:cNvPr>
            <p:cNvSpPr/>
            <p:nvPr/>
          </p:nvSpPr>
          <p:spPr>
            <a:xfrm>
              <a:off x="4369173" y="1259848"/>
              <a:ext cx="463826" cy="3307158"/>
            </a:xfrm>
            <a:prstGeom prst="leftBrace">
              <a:avLst>
                <a:gd name="adj1" fmla="val 8333"/>
                <a:gd name="adj2" fmla="val 36542"/>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4F83DAA-ED84-4F8C-BE12-FFE09D289A5F}"/>
                </a:ext>
              </a:extLst>
            </p:cNvPr>
            <p:cNvSpPr/>
            <p:nvPr/>
          </p:nvSpPr>
          <p:spPr>
            <a:xfrm>
              <a:off x="4959999" y="3651370"/>
              <a:ext cx="2187318" cy="3011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07309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Week 4: Mesh independence study</a:t>
            </a:r>
          </a:p>
        </p:txBody>
      </p:sp>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393699" y="1433136"/>
            <a:ext cx="11462503" cy="1667416"/>
          </a:xfrm>
        </p:spPr>
        <p:txBody>
          <a:bodyPr>
            <a:normAutofit/>
          </a:bodyPr>
          <a:lstStyle/>
          <a:p>
            <a:pPr marL="342900" lvl="1" indent="-342900"/>
            <a:r>
              <a:rPr lang="en-US" sz="2000" dirty="0"/>
              <a:t>Participants are free to choose the mesh settings themselves.</a:t>
            </a:r>
          </a:p>
          <a:p>
            <a:pPr marL="342900" lvl="1" indent="-342900"/>
            <a:r>
              <a:rPr lang="en-US" sz="2000" dirty="0"/>
              <a:t>If participants are very unsure about what mesh sizes to use, it is recommended to pick a large cell size at the surface of the geometry, and to continue halving that cell size for each subsequent mesh.</a:t>
            </a:r>
            <a:endParaRPr lang="en-IE" sz="2000" dirty="0"/>
          </a:p>
          <a:p>
            <a:pPr marL="342900" lvl="1" indent="-342900"/>
            <a:r>
              <a:rPr lang="en-IE" sz="2000" dirty="0"/>
              <a:t>Once you have updated the mesh, open the OpenFOAM terminal and move into the directory for your mesh study.</a:t>
            </a:r>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picture containing room, drawing&#10;&#10;Description automatically generated">
            <a:extLst>
              <a:ext uri="{FF2B5EF4-FFF2-40B4-BE49-F238E27FC236}">
                <a16:creationId xmlns:a16="http://schemas.microsoft.com/office/drawing/2014/main" id="{851C4955-CEE2-4C7B-90E3-2587FC664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3284486"/>
            <a:ext cx="8847239" cy="1051574"/>
          </a:xfrm>
          <a:prstGeom prst="rect">
            <a:avLst/>
          </a:prstGeom>
        </p:spPr>
      </p:pic>
      <p:sp>
        <p:nvSpPr>
          <p:cNvPr id="22" name="Content Placeholder 2">
            <a:extLst>
              <a:ext uri="{FF2B5EF4-FFF2-40B4-BE49-F238E27FC236}">
                <a16:creationId xmlns:a16="http://schemas.microsoft.com/office/drawing/2014/main" id="{BB111ABA-1077-4655-B031-E429C1D054E6}"/>
              </a:ext>
            </a:extLst>
          </p:cNvPr>
          <p:cNvSpPr txBox="1">
            <a:spLocks/>
          </p:cNvSpPr>
          <p:nvPr/>
        </p:nvSpPr>
        <p:spPr>
          <a:xfrm>
            <a:off x="393699" y="4659250"/>
            <a:ext cx="11462503" cy="7144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r>
              <a:rPr lang="en-IE" sz="2000" dirty="0"/>
              <a:t>Delete the previous mesh files or run “</a:t>
            </a:r>
            <a:r>
              <a:rPr lang="en-IE" sz="2000" dirty="0" err="1">
                <a:solidFill>
                  <a:srgbClr val="009644"/>
                </a:solidFill>
              </a:rPr>
              <a:t>Allclean</a:t>
            </a:r>
            <a:r>
              <a:rPr lang="en-IE" sz="2000" dirty="0"/>
              <a:t>” to remove the files.</a:t>
            </a:r>
          </a:p>
          <a:p>
            <a:pPr marL="342900" lvl="1" indent="-342900"/>
            <a:r>
              <a:rPr lang="en-IE" sz="2000" dirty="0" err="1"/>
              <a:t>Remesh</a:t>
            </a:r>
            <a:r>
              <a:rPr lang="en-IE" sz="2000" dirty="0"/>
              <a:t> the geometry following the procedure from Week 2.</a:t>
            </a:r>
          </a:p>
        </p:txBody>
      </p:sp>
    </p:spTree>
    <p:extLst>
      <p:ext uri="{BB962C8B-B14F-4D97-AF65-F5344CB8AC3E}">
        <p14:creationId xmlns:p14="http://schemas.microsoft.com/office/powerpoint/2010/main" val="3018891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Week 4: Mesh independence study</a:t>
            </a:r>
          </a:p>
        </p:txBody>
      </p:sp>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393699" y="1034137"/>
            <a:ext cx="11462503" cy="2265853"/>
          </a:xfrm>
        </p:spPr>
        <p:txBody>
          <a:bodyPr>
            <a:normAutofit/>
          </a:bodyPr>
          <a:lstStyle/>
          <a:p>
            <a:pPr marL="0" lvl="1" indent="0">
              <a:buNone/>
            </a:pPr>
            <a:r>
              <a:rPr lang="en-IE" sz="2000" b="1" dirty="0"/>
              <a:t>Tip</a:t>
            </a:r>
          </a:p>
          <a:p>
            <a:pPr marL="342900" lvl="1" indent="-342900"/>
            <a:r>
              <a:rPr lang="en-US" sz="2000" dirty="0"/>
              <a:t>Use the command “</a:t>
            </a:r>
            <a:r>
              <a:rPr lang="en-US" sz="2000" dirty="0" err="1">
                <a:solidFill>
                  <a:srgbClr val="009644"/>
                </a:solidFill>
              </a:rPr>
              <a:t>checkMesh</a:t>
            </a:r>
            <a:r>
              <a:rPr lang="en-US" sz="2000" dirty="0"/>
              <a:t>” in the terminal to get information on the number of cells you have within your mesh.</a:t>
            </a:r>
          </a:p>
          <a:p>
            <a:pPr marL="342900" lvl="1" indent="-342900"/>
            <a:r>
              <a:rPr lang="en-US" sz="2000" dirty="0"/>
              <a:t>Use “</a:t>
            </a:r>
            <a:r>
              <a:rPr lang="en-US" sz="2000" dirty="0" err="1">
                <a:solidFill>
                  <a:srgbClr val="009644"/>
                </a:solidFill>
              </a:rPr>
              <a:t>checkMesh</a:t>
            </a:r>
            <a:r>
              <a:rPr lang="en-US" sz="2000" dirty="0">
                <a:solidFill>
                  <a:srgbClr val="009644"/>
                </a:solidFill>
              </a:rPr>
              <a:t> &gt; </a:t>
            </a:r>
            <a:r>
              <a:rPr lang="en-US" sz="2000" dirty="0" err="1">
                <a:solidFill>
                  <a:srgbClr val="009644"/>
                </a:solidFill>
              </a:rPr>
              <a:t>log_CheckMesh</a:t>
            </a:r>
            <a:r>
              <a:rPr lang="en-US" sz="2000" dirty="0"/>
              <a:t>” to write this information to a file called “</a:t>
            </a:r>
            <a:r>
              <a:rPr lang="en-US" sz="2000" dirty="0" err="1"/>
              <a:t>log_CheckMesh</a:t>
            </a:r>
            <a:r>
              <a:rPr lang="en-US" sz="2000" dirty="0"/>
              <a:t>”.</a:t>
            </a:r>
          </a:p>
          <a:p>
            <a:pPr marL="357188" lvl="1" indent="0">
              <a:buNone/>
            </a:pPr>
            <a:r>
              <a:rPr lang="en-US" sz="2000" dirty="0"/>
              <a:t>Note: it is recommended to visually inspect each new mesh in ParaView, to check that the changes inputted into </a:t>
            </a:r>
            <a:r>
              <a:rPr lang="en-US" sz="2000" dirty="0" err="1"/>
              <a:t>snappyHexMesh</a:t>
            </a:r>
            <a:r>
              <a:rPr lang="en-US" sz="2000" dirty="0"/>
              <a:t> or </a:t>
            </a:r>
            <a:r>
              <a:rPr lang="en-US" sz="2000" dirty="0" err="1"/>
              <a:t>blockMesh</a:t>
            </a:r>
            <a:r>
              <a:rPr lang="en-US" sz="2000" dirty="0"/>
              <a:t> were successful and that the resultant mesh is as expected.</a:t>
            </a:r>
          </a:p>
          <a:p>
            <a:pPr marL="357188" lvl="1" indent="-357188"/>
            <a:r>
              <a:rPr lang="en-US" sz="2000" dirty="0"/>
              <a:t>The solution from “</a:t>
            </a:r>
            <a:r>
              <a:rPr lang="en-US" sz="2000" dirty="0" err="1"/>
              <a:t>checkMesh</a:t>
            </a:r>
            <a:r>
              <a:rPr lang="en-US" sz="2000" dirty="0"/>
              <a:t>” is shown below.</a:t>
            </a:r>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309ACF81-6067-452D-A803-52FAF27E333B}"/>
              </a:ext>
            </a:extLst>
          </p:cNvPr>
          <p:cNvGrpSpPr/>
          <p:nvPr/>
        </p:nvGrpSpPr>
        <p:grpSpPr>
          <a:xfrm>
            <a:off x="466044" y="3407980"/>
            <a:ext cx="3286244" cy="3267358"/>
            <a:chOff x="838200" y="2255184"/>
            <a:chExt cx="3314700" cy="3295650"/>
          </a:xfrm>
        </p:grpSpPr>
        <p:pic>
          <p:nvPicPr>
            <p:cNvPr id="11" name="Picture 10">
              <a:extLst>
                <a:ext uri="{FF2B5EF4-FFF2-40B4-BE49-F238E27FC236}">
                  <a16:creationId xmlns:a16="http://schemas.microsoft.com/office/drawing/2014/main" id="{F42A9051-B487-4D61-A73B-022D8366D8A1}"/>
                </a:ext>
              </a:extLst>
            </p:cNvPr>
            <p:cNvPicPr>
              <a:picLocks noChangeAspect="1"/>
            </p:cNvPicPr>
            <p:nvPr/>
          </p:nvPicPr>
          <p:blipFill>
            <a:blip r:embed="rId3"/>
            <a:stretch>
              <a:fillRect/>
            </a:stretch>
          </p:blipFill>
          <p:spPr>
            <a:xfrm>
              <a:off x="838200" y="2255184"/>
              <a:ext cx="3314700" cy="3295650"/>
            </a:xfrm>
            <a:prstGeom prst="rect">
              <a:avLst/>
            </a:prstGeom>
          </p:spPr>
        </p:pic>
        <p:cxnSp>
          <p:nvCxnSpPr>
            <p:cNvPr id="12" name="Straight Connector 11">
              <a:extLst>
                <a:ext uri="{FF2B5EF4-FFF2-40B4-BE49-F238E27FC236}">
                  <a16:creationId xmlns:a16="http://schemas.microsoft.com/office/drawing/2014/main" id="{57C39FEB-9C8E-4A63-870D-DF08F9FF8172}"/>
                </a:ext>
              </a:extLst>
            </p:cNvPr>
            <p:cNvCxnSpPr>
              <a:cxnSpLocks/>
            </p:cNvCxnSpPr>
            <p:nvPr/>
          </p:nvCxnSpPr>
          <p:spPr>
            <a:xfrm>
              <a:off x="2756501" y="3105440"/>
              <a:ext cx="5170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Right Brace 12">
              <a:extLst>
                <a:ext uri="{FF2B5EF4-FFF2-40B4-BE49-F238E27FC236}">
                  <a16:creationId xmlns:a16="http://schemas.microsoft.com/office/drawing/2014/main" id="{372F2540-6F13-4E1B-98C8-D9456DAFC70A}"/>
                </a:ext>
              </a:extLst>
            </p:cNvPr>
            <p:cNvSpPr/>
            <p:nvPr/>
          </p:nvSpPr>
          <p:spPr>
            <a:xfrm>
              <a:off x="3177606" y="4298297"/>
              <a:ext cx="517092" cy="119285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14" name="Straight Arrow Connector 13">
            <a:extLst>
              <a:ext uri="{FF2B5EF4-FFF2-40B4-BE49-F238E27FC236}">
                <a16:creationId xmlns:a16="http://schemas.microsoft.com/office/drawing/2014/main" id="{545EF2A1-1F4E-44C3-B6AB-9B67F943ADAC}"/>
              </a:ext>
            </a:extLst>
          </p:cNvPr>
          <p:cNvCxnSpPr>
            <a:cxnSpLocks/>
            <a:stCxn id="16" idx="1"/>
          </p:cNvCxnSpPr>
          <p:nvPr/>
        </p:nvCxnSpPr>
        <p:spPr>
          <a:xfrm flipH="1">
            <a:off x="2942801" y="4178148"/>
            <a:ext cx="378404" cy="0"/>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00054ED-BD84-473E-9BAE-2C671869015F}"/>
              </a:ext>
            </a:extLst>
          </p:cNvPr>
          <p:cNvSpPr txBox="1"/>
          <p:nvPr/>
        </p:nvSpPr>
        <p:spPr>
          <a:xfrm>
            <a:off x="3329706" y="5732471"/>
            <a:ext cx="1416733" cy="584775"/>
          </a:xfrm>
          <a:prstGeom prst="rect">
            <a:avLst/>
          </a:prstGeom>
          <a:noFill/>
        </p:spPr>
        <p:txBody>
          <a:bodyPr wrap="square" rtlCol="0">
            <a:spAutoFit/>
          </a:bodyPr>
          <a:lstStyle/>
          <a:p>
            <a:r>
              <a:rPr lang="en-US" sz="1600" dirty="0">
                <a:solidFill>
                  <a:srgbClr val="0070C0"/>
                </a:solidFill>
              </a:rPr>
              <a:t>Breakdown of cells by type</a:t>
            </a:r>
          </a:p>
        </p:txBody>
      </p:sp>
      <p:sp>
        <p:nvSpPr>
          <p:cNvPr id="16" name="TextBox 15">
            <a:extLst>
              <a:ext uri="{FF2B5EF4-FFF2-40B4-BE49-F238E27FC236}">
                <a16:creationId xmlns:a16="http://schemas.microsoft.com/office/drawing/2014/main" id="{71230FE2-A583-4F95-AF6E-168BAFE91AF4}"/>
              </a:ext>
            </a:extLst>
          </p:cNvPr>
          <p:cNvSpPr txBox="1"/>
          <p:nvPr/>
        </p:nvSpPr>
        <p:spPr>
          <a:xfrm>
            <a:off x="3321205" y="3885760"/>
            <a:ext cx="1360778" cy="584775"/>
          </a:xfrm>
          <a:prstGeom prst="rect">
            <a:avLst/>
          </a:prstGeom>
          <a:noFill/>
        </p:spPr>
        <p:txBody>
          <a:bodyPr wrap="square" rtlCol="0">
            <a:spAutoFit/>
          </a:bodyPr>
          <a:lstStyle/>
          <a:p>
            <a:r>
              <a:rPr lang="en-US" sz="1600" dirty="0">
                <a:solidFill>
                  <a:srgbClr val="0070C0"/>
                </a:solidFill>
              </a:rPr>
              <a:t>Total number of cells</a:t>
            </a:r>
          </a:p>
        </p:txBody>
      </p:sp>
      <p:sp>
        <p:nvSpPr>
          <p:cNvPr id="17" name="TextBox 16">
            <a:extLst>
              <a:ext uri="{FF2B5EF4-FFF2-40B4-BE49-F238E27FC236}">
                <a16:creationId xmlns:a16="http://schemas.microsoft.com/office/drawing/2014/main" id="{81B2BC9F-50AA-4835-A4B4-771E921E61B8}"/>
              </a:ext>
            </a:extLst>
          </p:cNvPr>
          <p:cNvSpPr txBox="1"/>
          <p:nvPr/>
        </p:nvSpPr>
        <p:spPr>
          <a:xfrm>
            <a:off x="5787847" y="6232914"/>
            <a:ext cx="5565953" cy="584775"/>
          </a:xfrm>
          <a:prstGeom prst="rect">
            <a:avLst/>
          </a:prstGeom>
          <a:noFill/>
        </p:spPr>
        <p:txBody>
          <a:bodyPr wrap="square" rtlCol="0">
            <a:spAutoFit/>
          </a:bodyPr>
          <a:lstStyle/>
          <a:p>
            <a:r>
              <a:rPr lang="en-US" sz="1600" dirty="0">
                <a:solidFill>
                  <a:srgbClr val="0070C0"/>
                </a:solidFill>
              </a:rPr>
              <a:t>The final message within “</a:t>
            </a:r>
            <a:r>
              <a:rPr lang="en-US" sz="1600" dirty="0" err="1">
                <a:solidFill>
                  <a:srgbClr val="0070C0"/>
                </a:solidFill>
              </a:rPr>
              <a:t>checkMesh</a:t>
            </a:r>
            <a:r>
              <a:rPr lang="en-US" sz="1600" dirty="0">
                <a:solidFill>
                  <a:srgbClr val="0070C0"/>
                </a:solidFill>
              </a:rPr>
              <a:t>” is a verification of whether the quality of your mesh is sufficient for a simulation.</a:t>
            </a:r>
          </a:p>
        </p:txBody>
      </p:sp>
      <p:grpSp>
        <p:nvGrpSpPr>
          <p:cNvPr id="18" name="Group 17">
            <a:extLst>
              <a:ext uri="{FF2B5EF4-FFF2-40B4-BE49-F238E27FC236}">
                <a16:creationId xmlns:a16="http://schemas.microsoft.com/office/drawing/2014/main" id="{9ABE7A82-72E5-44D8-BE44-34BEAF4969A4}"/>
              </a:ext>
            </a:extLst>
          </p:cNvPr>
          <p:cNvGrpSpPr/>
          <p:nvPr/>
        </p:nvGrpSpPr>
        <p:grpSpPr>
          <a:xfrm>
            <a:off x="5772481" y="3429000"/>
            <a:ext cx="5505108" cy="2574395"/>
            <a:chOff x="6375828" y="3016917"/>
            <a:chExt cx="4418296" cy="2066161"/>
          </a:xfrm>
        </p:grpSpPr>
        <p:pic>
          <p:nvPicPr>
            <p:cNvPr id="19" name="Picture 18">
              <a:extLst>
                <a:ext uri="{FF2B5EF4-FFF2-40B4-BE49-F238E27FC236}">
                  <a16:creationId xmlns:a16="http://schemas.microsoft.com/office/drawing/2014/main" id="{0FB24B76-99AE-4511-9EC9-600A61624596}"/>
                </a:ext>
              </a:extLst>
            </p:cNvPr>
            <p:cNvPicPr>
              <a:picLocks noChangeAspect="1"/>
            </p:cNvPicPr>
            <p:nvPr/>
          </p:nvPicPr>
          <p:blipFill>
            <a:blip r:embed="rId4"/>
            <a:stretch>
              <a:fillRect/>
            </a:stretch>
          </p:blipFill>
          <p:spPr>
            <a:xfrm>
              <a:off x="6375828" y="3016917"/>
              <a:ext cx="4418296" cy="2066161"/>
            </a:xfrm>
            <a:prstGeom prst="rect">
              <a:avLst/>
            </a:prstGeom>
          </p:spPr>
        </p:pic>
        <p:cxnSp>
          <p:nvCxnSpPr>
            <p:cNvPr id="20" name="Straight Connector 19">
              <a:extLst>
                <a:ext uri="{FF2B5EF4-FFF2-40B4-BE49-F238E27FC236}">
                  <a16:creationId xmlns:a16="http://schemas.microsoft.com/office/drawing/2014/main" id="{7136E881-87C2-4238-9693-6D2895D41BD4}"/>
                </a:ext>
              </a:extLst>
            </p:cNvPr>
            <p:cNvCxnSpPr>
              <a:cxnSpLocks/>
            </p:cNvCxnSpPr>
            <p:nvPr/>
          </p:nvCxnSpPr>
          <p:spPr>
            <a:xfrm>
              <a:off x="6375828" y="5065306"/>
              <a:ext cx="5170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1" name="Straight Arrow Connector 20">
            <a:extLst>
              <a:ext uri="{FF2B5EF4-FFF2-40B4-BE49-F238E27FC236}">
                <a16:creationId xmlns:a16="http://schemas.microsoft.com/office/drawing/2014/main" id="{F9F4C9E3-CFC6-443D-BFA9-0AB464FDED7D}"/>
              </a:ext>
            </a:extLst>
          </p:cNvPr>
          <p:cNvCxnSpPr>
            <a:cxnSpLocks/>
          </p:cNvCxnSpPr>
          <p:nvPr/>
        </p:nvCxnSpPr>
        <p:spPr>
          <a:xfrm flipV="1">
            <a:off x="6122730" y="6003396"/>
            <a:ext cx="0" cy="252077"/>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90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Week 4: Mesh independence study</a:t>
            </a:r>
          </a:p>
        </p:txBody>
      </p:sp>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393699" y="1433135"/>
            <a:ext cx="11462503" cy="3958672"/>
          </a:xfrm>
        </p:spPr>
        <p:txBody>
          <a:bodyPr>
            <a:normAutofit/>
          </a:bodyPr>
          <a:lstStyle/>
          <a:p>
            <a:pPr marL="342900" lvl="1" indent="-342900"/>
            <a:r>
              <a:rPr lang="en-IE" sz="2000" dirty="0"/>
              <a:t>Rerun the simulation using “</a:t>
            </a:r>
            <a:r>
              <a:rPr lang="en-IE" sz="2000" dirty="0" err="1">
                <a:solidFill>
                  <a:srgbClr val="009644"/>
                </a:solidFill>
              </a:rPr>
              <a:t>potentialFoam</a:t>
            </a:r>
            <a:r>
              <a:rPr lang="en-IE" sz="2000" dirty="0"/>
              <a:t>” and “</a:t>
            </a:r>
            <a:r>
              <a:rPr lang="en-IE" sz="2000" dirty="0" err="1">
                <a:solidFill>
                  <a:srgbClr val="009644"/>
                </a:solidFill>
              </a:rPr>
              <a:t>simpleFoam</a:t>
            </a:r>
            <a:r>
              <a:rPr lang="en-IE" sz="2000" dirty="0"/>
              <a:t>”.</a:t>
            </a:r>
          </a:p>
          <a:p>
            <a:pPr marL="342900" lvl="1" indent="-342900"/>
            <a:r>
              <a:rPr lang="en-US" sz="2000" dirty="0"/>
              <a:t>Ensure that the residuals are converged for each simulation.</a:t>
            </a:r>
          </a:p>
          <a:p>
            <a:pPr marL="800100" lvl="2" indent="-342900"/>
            <a:r>
              <a:rPr lang="en-US" dirty="0"/>
              <a:t>A max value of 1e-05 across all conserved variables should be considered as converged.</a:t>
            </a:r>
          </a:p>
          <a:p>
            <a:pPr marL="357188" indent="-357188"/>
            <a:r>
              <a:rPr lang="en-US" sz="2000" dirty="0"/>
              <a:t>Compare lift and drag coefficients.</a:t>
            </a:r>
          </a:p>
          <a:p>
            <a:pPr marL="814388" lvl="1" indent="-357188"/>
            <a:r>
              <a:rPr lang="en-US" sz="2000" dirty="0"/>
              <a:t>Create a chart (in Excel for example) of the number of cells vs. lift coefficient, and the number of cells vs drag coefficient.</a:t>
            </a:r>
          </a:p>
          <a:p>
            <a:pPr marL="357188" indent="-357188"/>
            <a:r>
              <a:rPr lang="en-US" sz="2000" dirty="0"/>
              <a:t>Using ParaView, create images of surface pressure, and plane slices of pressure and velocity, and compare these images between each run to gain an understanding of the physics of what is happening, and why you get your resulting drag and lift coefficient differences.</a:t>
            </a:r>
          </a:p>
          <a:p>
            <a:pPr marL="357188" indent="-357188"/>
            <a:r>
              <a:rPr lang="en-US" sz="2000" dirty="0"/>
              <a:t>More information is given in the section “post-processing with ParaView”.</a:t>
            </a:r>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61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2625D1E3-3022-45F4-AF52-4ED0FAFEC695}"/>
              </a:ext>
            </a:extLst>
          </p:cNvPr>
          <p:cNvSpPr txBox="1">
            <a:spLocks/>
          </p:cNvSpPr>
          <p:nvPr/>
        </p:nvSpPr>
        <p:spPr>
          <a:xfrm>
            <a:off x="630621" y="1385888"/>
            <a:ext cx="11076105" cy="44788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Arial" panose="020B0604020202020204" pitchFamily="34" charset="0"/>
              <a:buNone/>
            </a:pPr>
            <a:r>
              <a:rPr lang="en-IE" sz="2000" b="1" dirty="0"/>
              <a:t>Grid Convergence</a:t>
            </a:r>
          </a:p>
          <a:p>
            <a:pPr marL="342900" lvl="1" indent="-342900"/>
            <a:r>
              <a:rPr lang="en-IE" sz="2000" dirty="0"/>
              <a:t>The following link to a NASA website provides more information on how users can estimate grid convergence (mesh convergence).</a:t>
            </a:r>
          </a:p>
          <a:p>
            <a:pPr marL="357188" lvl="1" indent="0">
              <a:buNone/>
            </a:pPr>
            <a:r>
              <a:rPr lang="en-IE" sz="2000" dirty="0">
                <a:hlinkClick r:id="rId3"/>
              </a:rPr>
              <a:t>https://www.grc.nasa.gov/www/wind/valid/tutorial/spatconv.html#:~:text=Grid%20Convergence%20Index%20(GCI)&amp;text=The%20GCI%20can%20be%20computed,the%20asymptotic%20range%20of%20convergence</a:t>
            </a:r>
            <a:endParaRPr lang="en-IE" sz="2000" dirty="0"/>
          </a:p>
          <a:p>
            <a:pPr marL="342900" lvl="1" indent="-342900"/>
            <a:r>
              <a:rPr lang="en-IE" sz="2000" dirty="0"/>
              <a:t>It is highly recommended that participants read through this site, and attempt to perform the calculations from their own meshes.</a:t>
            </a:r>
          </a:p>
          <a:p>
            <a:pPr marL="342900" lvl="1" indent="-342900"/>
            <a:r>
              <a:rPr lang="en-IE" sz="2000" dirty="0"/>
              <a:t>In particular, participants are recommended to try and calculate the GCI (Grid Convergence Index) for their mesh convergence study.</a:t>
            </a:r>
          </a:p>
          <a:p>
            <a:pPr marL="342900" lvl="1" indent="-342900"/>
            <a:r>
              <a:rPr lang="en-IE" sz="2000" dirty="0"/>
              <a:t>A GCI is essentially an error band on the grid convergence level achieved and is a consistent method for reporting grid convergence levels.</a:t>
            </a:r>
          </a:p>
          <a:p>
            <a:pPr marL="342900" lvl="1" indent="-342900"/>
            <a:r>
              <a:rPr lang="en-IE" sz="2000" dirty="0"/>
              <a:t>A fully worked out example and an explanation is provided at the link above, and thus, it won’t be discussed within the current slides.</a:t>
            </a:r>
            <a:endParaRPr lang="en-IE" sz="1600" b="1" u="sng" dirty="0">
              <a:solidFill>
                <a:schemeClr val="accent6">
                  <a:lumMod val="75000"/>
                </a:schemeClr>
              </a:solidFill>
            </a:endParaRPr>
          </a:p>
          <a:p>
            <a:pPr marL="457200" lvl="1" indent="0">
              <a:buFont typeface="Arial" panose="020B0604020202020204" pitchFamily="34" charset="0"/>
              <a:buNone/>
            </a:pPr>
            <a:endParaRPr lang="en-IE" sz="1600" u="sng" dirty="0">
              <a:solidFill>
                <a:schemeClr val="accent6">
                  <a:lumMod val="75000"/>
                </a:schemeClr>
              </a:solidFill>
            </a:endParaRPr>
          </a:p>
          <a:p>
            <a:pPr marL="457200" lvl="1" indent="0">
              <a:buFont typeface="Arial" panose="020B0604020202020204" pitchFamily="34" charset="0"/>
              <a:buNone/>
            </a:pPr>
            <a:endParaRPr lang="en-IE" sz="1600" dirty="0"/>
          </a:p>
        </p:txBody>
      </p:sp>
      <p:sp>
        <p:nvSpPr>
          <p:cNvPr id="7" name="Title 1">
            <a:extLst>
              <a:ext uri="{FF2B5EF4-FFF2-40B4-BE49-F238E27FC236}">
                <a16:creationId xmlns:a16="http://schemas.microsoft.com/office/drawing/2014/main" id="{41E00524-448B-454C-9DC5-8EF4181CB90C}"/>
              </a:ext>
            </a:extLst>
          </p:cNvPr>
          <p:cNvSpPr txBox="1">
            <a:spLocks/>
          </p:cNvSpPr>
          <p:nvPr/>
        </p:nvSpPr>
        <p:spPr>
          <a:xfrm>
            <a:off x="8382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Week 4: Mesh independence study</a:t>
            </a:r>
            <a:endParaRPr lang="en-US" dirty="0"/>
          </a:p>
        </p:txBody>
      </p:sp>
    </p:spTree>
    <p:extLst>
      <p:ext uri="{BB962C8B-B14F-4D97-AF65-F5344CB8AC3E}">
        <p14:creationId xmlns:p14="http://schemas.microsoft.com/office/powerpoint/2010/main" val="732688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A9931BAC-F015-4D1A-B682-8ABBDC995DCA}"/>
              </a:ext>
            </a:extLst>
          </p:cNvPr>
          <p:cNvCxnSpPr>
            <a:cxnSpLocks/>
          </p:cNvCxnSpPr>
          <p:nvPr/>
        </p:nvCxnSpPr>
        <p:spPr>
          <a:xfrm>
            <a:off x="3659186" y="3071391"/>
            <a:ext cx="0" cy="3086628"/>
          </a:xfrm>
          <a:prstGeom prst="line">
            <a:avLst/>
          </a:prstGeom>
          <a:ln w="28575">
            <a:solidFill>
              <a:schemeClr val="tx1"/>
            </a:solidFill>
            <a:headEnd type="triangle" w="lg" len="lg"/>
          </a:ln>
        </p:spPr>
        <p:style>
          <a:lnRef idx="1">
            <a:schemeClr val="accent1"/>
          </a:lnRef>
          <a:fillRef idx="0">
            <a:schemeClr val="accent1"/>
          </a:fillRef>
          <a:effectRef idx="0">
            <a:schemeClr val="accent1"/>
          </a:effectRef>
          <a:fontRef idx="minor">
            <a:schemeClr val="tx1"/>
          </a:fontRef>
        </p:style>
      </p:cxnSp>
      <p:sp>
        <p:nvSpPr>
          <p:cNvPr id="9" name="Content Placeholder 32">
            <a:extLst>
              <a:ext uri="{FF2B5EF4-FFF2-40B4-BE49-F238E27FC236}">
                <a16:creationId xmlns:a16="http://schemas.microsoft.com/office/drawing/2014/main" id="{65020BB7-6A38-4534-B938-354576C62FB5}"/>
              </a:ext>
            </a:extLst>
          </p:cNvPr>
          <p:cNvSpPr txBox="1">
            <a:spLocks/>
          </p:cNvSpPr>
          <p:nvPr/>
        </p:nvSpPr>
        <p:spPr>
          <a:xfrm>
            <a:off x="615135" y="1301100"/>
            <a:ext cx="10515600" cy="1500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t>Presentation of results</a:t>
            </a:r>
          </a:p>
          <a:p>
            <a:r>
              <a:rPr lang="en-US" sz="2000" dirty="0"/>
              <a:t>A graph of the number of cells in the mesh vs. a measured quantity within the simulation, such as drag or lift force, is commonly used to present the results of a mesh convergence study.</a:t>
            </a:r>
          </a:p>
          <a:p>
            <a:r>
              <a:rPr lang="en-US" sz="2000" dirty="0"/>
              <a:t>See the following image as an example.</a:t>
            </a:r>
          </a:p>
        </p:txBody>
      </p:sp>
      <p:cxnSp>
        <p:nvCxnSpPr>
          <p:cNvPr id="11" name="Straight Connector 10">
            <a:extLst>
              <a:ext uri="{FF2B5EF4-FFF2-40B4-BE49-F238E27FC236}">
                <a16:creationId xmlns:a16="http://schemas.microsoft.com/office/drawing/2014/main" id="{28345049-7950-4186-88DB-014F56BC5B35}"/>
              </a:ext>
            </a:extLst>
          </p:cNvPr>
          <p:cNvCxnSpPr>
            <a:cxnSpLocks/>
          </p:cNvCxnSpPr>
          <p:nvPr/>
        </p:nvCxnSpPr>
        <p:spPr>
          <a:xfrm flipH="1">
            <a:off x="3641698" y="6158019"/>
            <a:ext cx="4382162" cy="0"/>
          </a:xfrm>
          <a:prstGeom prst="line">
            <a:avLst/>
          </a:prstGeom>
          <a:ln w="28575">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12" name="Arc 11">
            <a:extLst>
              <a:ext uri="{FF2B5EF4-FFF2-40B4-BE49-F238E27FC236}">
                <a16:creationId xmlns:a16="http://schemas.microsoft.com/office/drawing/2014/main" id="{3CC851CA-E893-4A79-AF2B-8B39626CFB8E}"/>
              </a:ext>
            </a:extLst>
          </p:cNvPr>
          <p:cNvSpPr/>
          <p:nvPr/>
        </p:nvSpPr>
        <p:spPr>
          <a:xfrm rot="16200000">
            <a:off x="5124988" y="2958052"/>
            <a:ext cx="3541372" cy="5363414"/>
          </a:xfrm>
          <a:prstGeom prst="arc">
            <a:avLst>
              <a:gd name="adj1" fmla="val 16703741"/>
              <a:gd name="adj2" fmla="val 184006"/>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Oval 12">
            <a:extLst>
              <a:ext uri="{FF2B5EF4-FFF2-40B4-BE49-F238E27FC236}">
                <a16:creationId xmlns:a16="http://schemas.microsoft.com/office/drawing/2014/main" id="{6E29F34B-DF82-498B-908D-1111D182301A}"/>
              </a:ext>
            </a:extLst>
          </p:cNvPr>
          <p:cNvSpPr/>
          <p:nvPr/>
        </p:nvSpPr>
        <p:spPr>
          <a:xfrm>
            <a:off x="4245428" y="5203139"/>
            <a:ext cx="64785" cy="567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D8E32338-2DBC-441C-B347-D66168239072}"/>
              </a:ext>
            </a:extLst>
          </p:cNvPr>
          <p:cNvCxnSpPr>
            <a:cxnSpLocks/>
          </p:cNvCxnSpPr>
          <p:nvPr/>
        </p:nvCxnSpPr>
        <p:spPr>
          <a:xfrm flipH="1">
            <a:off x="3676676" y="3840499"/>
            <a:ext cx="3861773" cy="0"/>
          </a:xfrm>
          <a:prstGeom prst="line">
            <a:avLst/>
          </a:prstGeom>
          <a:ln w="19050">
            <a:solidFill>
              <a:srgbClr val="0070C0"/>
            </a:solidFill>
            <a:prstDash val="lg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90507AA-7E6B-4425-854D-03ECA3E66896}"/>
              </a:ext>
            </a:extLst>
          </p:cNvPr>
          <p:cNvSpPr txBox="1"/>
          <p:nvPr/>
        </p:nvSpPr>
        <p:spPr>
          <a:xfrm>
            <a:off x="4959090" y="6249456"/>
            <a:ext cx="2250194" cy="369332"/>
          </a:xfrm>
          <a:prstGeom prst="rect">
            <a:avLst/>
          </a:prstGeom>
          <a:noFill/>
        </p:spPr>
        <p:txBody>
          <a:bodyPr wrap="square" rtlCol="0">
            <a:spAutoFit/>
          </a:bodyPr>
          <a:lstStyle/>
          <a:p>
            <a:pPr algn="ctr"/>
            <a:r>
              <a:rPr lang="en-US" dirty="0"/>
              <a:t>Number of Cells</a:t>
            </a:r>
          </a:p>
        </p:txBody>
      </p:sp>
      <p:sp>
        <p:nvSpPr>
          <p:cNvPr id="21" name="TextBox 20">
            <a:extLst>
              <a:ext uri="{FF2B5EF4-FFF2-40B4-BE49-F238E27FC236}">
                <a16:creationId xmlns:a16="http://schemas.microsoft.com/office/drawing/2014/main" id="{B7C3507E-6782-4E46-A74B-131E8FEB262D}"/>
              </a:ext>
            </a:extLst>
          </p:cNvPr>
          <p:cNvSpPr txBox="1"/>
          <p:nvPr/>
        </p:nvSpPr>
        <p:spPr>
          <a:xfrm rot="16200000">
            <a:off x="1986578" y="4401901"/>
            <a:ext cx="2438489" cy="369332"/>
          </a:xfrm>
          <a:prstGeom prst="rect">
            <a:avLst/>
          </a:prstGeom>
          <a:noFill/>
        </p:spPr>
        <p:txBody>
          <a:bodyPr wrap="square" rtlCol="0">
            <a:spAutoFit/>
          </a:bodyPr>
          <a:lstStyle/>
          <a:p>
            <a:pPr algn="ctr"/>
            <a:r>
              <a:rPr lang="en-US" dirty="0"/>
              <a:t>Drag coefficient value</a:t>
            </a:r>
          </a:p>
        </p:txBody>
      </p:sp>
      <p:sp>
        <p:nvSpPr>
          <p:cNvPr id="24" name="TextBox 23">
            <a:extLst>
              <a:ext uri="{FF2B5EF4-FFF2-40B4-BE49-F238E27FC236}">
                <a16:creationId xmlns:a16="http://schemas.microsoft.com/office/drawing/2014/main" id="{1C3E172D-AE7D-4F37-8D80-0C74591673C1}"/>
              </a:ext>
            </a:extLst>
          </p:cNvPr>
          <p:cNvSpPr txBox="1"/>
          <p:nvPr/>
        </p:nvSpPr>
        <p:spPr>
          <a:xfrm>
            <a:off x="4365167" y="3031630"/>
            <a:ext cx="4528625" cy="646331"/>
          </a:xfrm>
          <a:prstGeom prst="rect">
            <a:avLst/>
          </a:prstGeom>
          <a:noFill/>
          <a:ln>
            <a:noFill/>
          </a:ln>
        </p:spPr>
        <p:txBody>
          <a:bodyPr wrap="square" rtlCol="0">
            <a:spAutoFit/>
          </a:bodyPr>
          <a:lstStyle/>
          <a:p>
            <a:r>
              <a:rPr lang="en-US" dirty="0">
                <a:solidFill>
                  <a:srgbClr val="0070C0"/>
                </a:solidFill>
              </a:rPr>
              <a:t>The drag coefficient should converge towards an asymptote with increasing number of cells</a:t>
            </a:r>
          </a:p>
        </p:txBody>
      </p:sp>
      <p:sp>
        <p:nvSpPr>
          <p:cNvPr id="34" name="TextBox 33">
            <a:extLst>
              <a:ext uri="{FF2B5EF4-FFF2-40B4-BE49-F238E27FC236}">
                <a16:creationId xmlns:a16="http://schemas.microsoft.com/office/drawing/2014/main" id="{7861D2F5-4E2F-4F3E-9A9B-AB13C2A5696B}"/>
              </a:ext>
            </a:extLst>
          </p:cNvPr>
          <p:cNvSpPr txBox="1"/>
          <p:nvPr/>
        </p:nvSpPr>
        <p:spPr>
          <a:xfrm>
            <a:off x="4122346" y="5228120"/>
            <a:ext cx="753389" cy="276999"/>
          </a:xfrm>
          <a:prstGeom prst="rect">
            <a:avLst/>
          </a:prstGeom>
          <a:noFill/>
        </p:spPr>
        <p:txBody>
          <a:bodyPr wrap="square" rtlCol="0">
            <a:spAutoFit/>
          </a:bodyPr>
          <a:lstStyle/>
          <a:p>
            <a:r>
              <a:rPr lang="en-US" sz="1200" dirty="0">
                <a:solidFill>
                  <a:schemeClr val="accent5">
                    <a:lumMod val="50000"/>
                  </a:schemeClr>
                </a:solidFill>
              </a:rPr>
              <a:t>Mesh 1</a:t>
            </a:r>
          </a:p>
        </p:txBody>
      </p:sp>
      <p:sp>
        <p:nvSpPr>
          <p:cNvPr id="35" name="TextBox 34">
            <a:extLst>
              <a:ext uri="{FF2B5EF4-FFF2-40B4-BE49-F238E27FC236}">
                <a16:creationId xmlns:a16="http://schemas.microsoft.com/office/drawing/2014/main" id="{3F8A3814-9C98-4FCC-9D63-2C16F0E01E20}"/>
              </a:ext>
            </a:extLst>
          </p:cNvPr>
          <p:cNvSpPr txBox="1"/>
          <p:nvPr/>
        </p:nvSpPr>
        <p:spPr>
          <a:xfrm>
            <a:off x="4526289" y="4659945"/>
            <a:ext cx="753389" cy="276999"/>
          </a:xfrm>
          <a:prstGeom prst="rect">
            <a:avLst/>
          </a:prstGeom>
          <a:noFill/>
        </p:spPr>
        <p:txBody>
          <a:bodyPr wrap="square" rtlCol="0">
            <a:spAutoFit/>
          </a:bodyPr>
          <a:lstStyle/>
          <a:p>
            <a:r>
              <a:rPr lang="en-US" sz="1200" dirty="0">
                <a:solidFill>
                  <a:schemeClr val="accent5">
                    <a:lumMod val="50000"/>
                  </a:schemeClr>
                </a:solidFill>
              </a:rPr>
              <a:t>Mesh 2</a:t>
            </a:r>
          </a:p>
        </p:txBody>
      </p:sp>
      <p:sp>
        <p:nvSpPr>
          <p:cNvPr id="36" name="TextBox 35">
            <a:extLst>
              <a:ext uri="{FF2B5EF4-FFF2-40B4-BE49-F238E27FC236}">
                <a16:creationId xmlns:a16="http://schemas.microsoft.com/office/drawing/2014/main" id="{C3B04BFE-A9E5-4203-83E4-435940446085}"/>
              </a:ext>
            </a:extLst>
          </p:cNvPr>
          <p:cNvSpPr txBox="1"/>
          <p:nvPr/>
        </p:nvSpPr>
        <p:spPr>
          <a:xfrm>
            <a:off x="5077874" y="4273691"/>
            <a:ext cx="753389" cy="276999"/>
          </a:xfrm>
          <a:prstGeom prst="rect">
            <a:avLst/>
          </a:prstGeom>
          <a:noFill/>
        </p:spPr>
        <p:txBody>
          <a:bodyPr wrap="square" rtlCol="0">
            <a:spAutoFit/>
          </a:bodyPr>
          <a:lstStyle/>
          <a:p>
            <a:r>
              <a:rPr lang="en-US" sz="1200" dirty="0">
                <a:solidFill>
                  <a:schemeClr val="accent5">
                    <a:lumMod val="50000"/>
                  </a:schemeClr>
                </a:solidFill>
              </a:rPr>
              <a:t>Mesh 3</a:t>
            </a:r>
          </a:p>
        </p:txBody>
      </p:sp>
      <p:sp>
        <p:nvSpPr>
          <p:cNvPr id="37" name="TextBox 36">
            <a:extLst>
              <a:ext uri="{FF2B5EF4-FFF2-40B4-BE49-F238E27FC236}">
                <a16:creationId xmlns:a16="http://schemas.microsoft.com/office/drawing/2014/main" id="{9A82943C-68E9-40DD-A3ED-40149AA85F6C}"/>
              </a:ext>
            </a:extLst>
          </p:cNvPr>
          <p:cNvSpPr txBox="1"/>
          <p:nvPr/>
        </p:nvSpPr>
        <p:spPr>
          <a:xfrm>
            <a:off x="5876091" y="3969039"/>
            <a:ext cx="753389" cy="276999"/>
          </a:xfrm>
          <a:prstGeom prst="rect">
            <a:avLst/>
          </a:prstGeom>
          <a:noFill/>
        </p:spPr>
        <p:txBody>
          <a:bodyPr wrap="square" rtlCol="0">
            <a:spAutoFit/>
          </a:bodyPr>
          <a:lstStyle/>
          <a:p>
            <a:r>
              <a:rPr lang="en-US" sz="1200" dirty="0">
                <a:solidFill>
                  <a:schemeClr val="accent5">
                    <a:lumMod val="50000"/>
                  </a:schemeClr>
                </a:solidFill>
              </a:rPr>
              <a:t>Mesh 4</a:t>
            </a:r>
          </a:p>
        </p:txBody>
      </p:sp>
      <p:sp>
        <p:nvSpPr>
          <p:cNvPr id="38" name="TextBox 37">
            <a:extLst>
              <a:ext uri="{FF2B5EF4-FFF2-40B4-BE49-F238E27FC236}">
                <a16:creationId xmlns:a16="http://schemas.microsoft.com/office/drawing/2014/main" id="{6C8E118F-AAB3-4FF8-99DF-4FCF49259149}"/>
              </a:ext>
            </a:extLst>
          </p:cNvPr>
          <p:cNvSpPr txBox="1"/>
          <p:nvPr/>
        </p:nvSpPr>
        <p:spPr>
          <a:xfrm>
            <a:off x="6785060" y="3890610"/>
            <a:ext cx="753389" cy="276999"/>
          </a:xfrm>
          <a:prstGeom prst="rect">
            <a:avLst/>
          </a:prstGeom>
          <a:noFill/>
        </p:spPr>
        <p:txBody>
          <a:bodyPr wrap="square" rtlCol="0">
            <a:spAutoFit/>
          </a:bodyPr>
          <a:lstStyle/>
          <a:p>
            <a:r>
              <a:rPr lang="en-US" sz="1200" dirty="0">
                <a:solidFill>
                  <a:schemeClr val="accent5">
                    <a:lumMod val="50000"/>
                  </a:schemeClr>
                </a:solidFill>
              </a:rPr>
              <a:t>Mesh 5</a:t>
            </a:r>
          </a:p>
        </p:txBody>
      </p:sp>
      <p:sp>
        <p:nvSpPr>
          <p:cNvPr id="39" name="Title 1">
            <a:extLst>
              <a:ext uri="{FF2B5EF4-FFF2-40B4-BE49-F238E27FC236}">
                <a16:creationId xmlns:a16="http://schemas.microsoft.com/office/drawing/2014/main" id="{2230B7F7-FA0E-45BD-B4AE-5CAF8AE4D354}"/>
              </a:ext>
            </a:extLst>
          </p:cNvPr>
          <p:cNvSpPr>
            <a:spLocks noGrp="1"/>
          </p:cNvSpPr>
          <p:nvPr>
            <p:ph type="title"/>
          </p:nvPr>
        </p:nvSpPr>
        <p:spPr>
          <a:xfrm>
            <a:off x="838200" y="0"/>
            <a:ext cx="10515600" cy="1325563"/>
          </a:xfrm>
        </p:spPr>
        <p:txBody>
          <a:bodyPr/>
          <a:lstStyle/>
          <a:p>
            <a:r>
              <a:rPr lang="en-US" dirty="0"/>
              <a:t>Week 4: Mesh independence study</a:t>
            </a:r>
          </a:p>
        </p:txBody>
      </p:sp>
      <p:sp>
        <p:nvSpPr>
          <p:cNvPr id="8" name="Oval 7">
            <a:extLst>
              <a:ext uri="{FF2B5EF4-FFF2-40B4-BE49-F238E27FC236}">
                <a16:creationId xmlns:a16="http://schemas.microsoft.com/office/drawing/2014/main" id="{B1B132BE-4FB6-45F2-9B45-876F827A73EA}"/>
              </a:ext>
            </a:extLst>
          </p:cNvPr>
          <p:cNvSpPr/>
          <p:nvPr/>
        </p:nvSpPr>
        <p:spPr>
          <a:xfrm>
            <a:off x="4643217" y="4616503"/>
            <a:ext cx="64785" cy="567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9C1690-61CF-42AB-8C0E-D12748D13372}"/>
              </a:ext>
            </a:extLst>
          </p:cNvPr>
          <p:cNvSpPr/>
          <p:nvPr/>
        </p:nvSpPr>
        <p:spPr>
          <a:xfrm>
            <a:off x="5200984" y="4241307"/>
            <a:ext cx="64785" cy="567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E2F45ABB-2D5D-467A-8BD6-0DAEB65C8EA6}"/>
              </a:ext>
            </a:extLst>
          </p:cNvPr>
          <p:cNvSpPr/>
          <p:nvPr/>
        </p:nvSpPr>
        <p:spPr>
          <a:xfrm>
            <a:off x="5998380" y="3935206"/>
            <a:ext cx="64785" cy="567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EE866924-4967-4BA7-A6B5-602D50A1D0FD}"/>
              </a:ext>
            </a:extLst>
          </p:cNvPr>
          <p:cNvSpPr/>
          <p:nvPr/>
        </p:nvSpPr>
        <p:spPr>
          <a:xfrm>
            <a:off x="6935584" y="3840499"/>
            <a:ext cx="64785" cy="5673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550BAD2D-A18C-4EBE-8F2B-EC6215A45D8F}"/>
              </a:ext>
            </a:extLst>
          </p:cNvPr>
          <p:cNvGrpSpPr/>
          <p:nvPr/>
        </p:nvGrpSpPr>
        <p:grpSpPr>
          <a:xfrm>
            <a:off x="3670018" y="3460084"/>
            <a:ext cx="98707" cy="2214580"/>
            <a:chOff x="3670018" y="3460084"/>
            <a:chExt cx="98707" cy="2214580"/>
          </a:xfrm>
        </p:grpSpPr>
        <p:cxnSp>
          <p:nvCxnSpPr>
            <p:cNvPr id="32" name="Straight Connector 31">
              <a:extLst>
                <a:ext uri="{FF2B5EF4-FFF2-40B4-BE49-F238E27FC236}">
                  <a16:creationId xmlns:a16="http://schemas.microsoft.com/office/drawing/2014/main" id="{DFC461A0-A8E8-43AC-835D-F31B71BF0B8C}"/>
                </a:ext>
              </a:extLst>
            </p:cNvPr>
            <p:cNvCxnSpPr>
              <a:cxnSpLocks/>
            </p:cNvCxnSpPr>
            <p:nvPr/>
          </p:nvCxnSpPr>
          <p:spPr>
            <a:xfrm>
              <a:off x="3670018" y="3460084"/>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BB85509-31EC-4925-9756-44945D68C72A}"/>
                </a:ext>
              </a:extLst>
            </p:cNvPr>
            <p:cNvCxnSpPr>
              <a:cxnSpLocks/>
            </p:cNvCxnSpPr>
            <p:nvPr/>
          </p:nvCxnSpPr>
          <p:spPr>
            <a:xfrm>
              <a:off x="3670018" y="4001140"/>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E40EE44-2E00-4F2A-A1B4-56F415769D15}"/>
                </a:ext>
              </a:extLst>
            </p:cNvPr>
            <p:cNvCxnSpPr>
              <a:cxnSpLocks/>
            </p:cNvCxnSpPr>
            <p:nvPr/>
          </p:nvCxnSpPr>
          <p:spPr>
            <a:xfrm>
              <a:off x="3670018" y="4622134"/>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8E44275-01F9-41FA-9B6D-DD366D9D5EC8}"/>
                </a:ext>
              </a:extLst>
            </p:cNvPr>
            <p:cNvCxnSpPr>
              <a:cxnSpLocks/>
            </p:cNvCxnSpPr>
            <p:nvPr/>
          </p:nvCxnSpPr>
          <p:spPr>
            <a:xfrm>
              <a:off x="3670018" y="5163190"/>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892A2C21-A14F-4568-80DC-981976F1F290}"/>
                </a:ext>
              </a:extLst>
            </p:cNvPr>
            <p:cNvCxnSpPr>
              <a:cxnSpLocks/>
            </p:cNvCxnSpPr>
            <p:nvPr/>
          </p:nvCxnSpPr>
          <p:spPr>
            <a:xfrm>
              <a:off x="3670018" y="5674664"/>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A9FCECAE-BACD-46B1-B43C-74DBFEE36AC3}"/>
              </a:ext>
            </a:extLst>
          </p:cNvPr>
          <p:cNvGrpSpPr/>
          <p:nvPr/>
        </p:nvGrpSpPr>
        <p:grpSpPr>
          <a:xfrm rot="16200000">
            <a:off x="5116323" y="4984789"/>
            <a:ext cx="98707" cy="2214580"/>
            <a:chOff x="3670018" y="3460084"/>
            <a:chExt cx="98707" cy="2214580"/>
          </a:xfrm>
        </p:grpSpPr>
        <p:cxnSp>
          <p:nvCxnSpPr>
            <p:cNvPr id="60" name="Straight Connector 59">
              <a:extLst>
                <a:ext uri="{FF2B5EF4-FFF2-40B4-BE49-F238E27FC236}">
                  <a16:creationId xmlns:a16="http://schemas.microsoft.com/office/drawing/2014/main" id="{5145359F-E8B9-43CC-A0AF-5C36703F02ED}"/>
                </a:ext>
              </a:extLst>
            </p:cNvPr>
            <p:cNvCxnSpPr>
              <a:cxnSpLocks/>
            </p:cNvCxnSpPr>
            <p:nvPr/>
          </p:nvCxnSpPr>
          <p:spPr>
            <a:xfrm>
              <a:off x="3670018" y="3460084"/>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9B2BF3E-2B35-475B-9592-1884E5D95BEE}"/>
                </a:ext>
              </a:extLst>
            </p:cNvPr>
            <p:cNvCxnSpPr>
              <a:cxnSpLocks/>
            </p:cNvCxnSpPr>
            <p:nvPr/>
          </p:nvCxnSpPr>
          <p:spPr>
            <a:xfrm>
              <a:off x="3670018" y="4001140"/>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95753C5-7646-4F60-9EE8-5CA525F91E8F}"/>
                </a:ext>
              </a:extLst>
            </p:cNvPr>
            <p:cNvCxnSpPr>
              <a:cxnSpLocks/>
            </p:cNvCxnSpPr>
            <p:nvPr/>
          </p:nvCxnSpPr>
          <p:spPr>
            <a:xfrm>
              <a:off x="3670018" y="4622134"/>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F14ADEC-62D7-4CF6-807A-D785439F4F13}"/>
                </a:ext>
              </a:extLst>
            </p:cNvPr>
            <p:cNvCxnSpPr>
              <a:cxnSpLocks/>
            </p:cNvCxnSpPr>
            <p:nvPr/>
          </p:nvCxnSpPr>
          <p:spPr>
            <a:xfrm>
              <a:off x="3670018" y="5163190"/>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589AE69-9E1A-4AD3-9347-9EB4BA1ECA9C}"/>
                </a:ext>
              </a:extLst>
            </p:cNvPr>
            <p:cNvCxnSpPr>
              <a:cxnSpLocks/>
            </p:cNvCxnSpPr>
            <p:nvPr/>
          </p:nvCxnSpPr>
          <p:spPr>
            <a:xfrm>
              <a:off x="3670018" y="5674664"/>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5" name="Straight Connector 64">
            <a:extLst>
              <a:ext uri="{FF2B5EF4-FFF2-40B4-BE49-F238E27FC236}">
                <a16:creationId xmlns:a16="http://schemas.microsoft.com/office/drawing/2014/main" id="{1879584A-2C7E-4A94-9FFE-4BB0CABB3E9E}"/>
              </a:ext>
            </a:extLst>
          </p:cNvPr>
          <p:cNvCxnSpPr>
            <a:cxnSpLocks/>
          </p:cNvCxnSpPr>
          <p:nvPr/>
        </p:nvCxnSpPr>
        <p:spPr>
          <a:xfrm rot="16200000">
            <a:off x="7255950" y="6092078"/>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CBBB066-172B-40C9-8772-A28F676F961D}"/>
              </a:ext>
            </a:extLst>
          </p:cNvPr>
          <p:cNvCxnSpPr>
            <a:cxnSpLocks/>
          </p:cNvCxnSpPr>
          <p:nvPr/>
        </p:nvCxnSpPr>
        <p:spPr>
          <a:xfrm rot="16200000">
            <a:off x="6718900" y="6092077"/>
            <a:ext cx="987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4837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8071-A9B3-4AF0-BE0A-C18629C748BF}"/>
              </a:ext>
            </a:extLst>
          </p:cNvPr>
          <p:cNvSpPr>
            <a:spLocks noGrp="1"/>
          </p:cNvSpPr>
          <p:nvPr>
            <p:ph type="title"/>
          </p:nvPr>
        </p:nvSpPr>
        <p:spPr>
          <a:xfrm>
            <a:off x="2666585" y="2718265"/>
            <a:ext cx="6858829" cy="1421469"/>
          </a:xfrm>
        </p:spPr>
        <p:txBody>
          <a:bodyPr>
            <a:normAutofit fontScale="90000"/>
          </a:bodyPr>
          <a:lstStyle/>
          <a:p>
            <a:pPr algn="ctr"/>
            <a:r>
              <a:rPr lang="en-US" dirty="0"/>
              <a:t>Week 4</a:t>
            </a:r>
            <a:br>
              <a:rPr lang="en-US" dirty="0"/>
            </a:br>
            <a:r>
              <a:rPr lang="en-US" i="1" dirty="0"/>
              <a:t>Post-processing with ParaView</a:t>
            </a:r>
          </a:p>
        </p:txBody>
      </p:sp>
      <p:pic>
        <p:nvPicPr>
          <p:cNvPr id="3" name="Picture 2" descr="Formula Careers">
            <a:extLst>
              <a:ext uri="{FF2B5EF4-FFF2-40B4-BE49-F238E27FC236}">
                <a16:creationId xmlns:a16="http://schemas.microsoft.com/office/drawing/2014/main" id="{71D5187D-382D-43CD-BAEE-6285F0F31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580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D03787F-389A-4E3B-B3C7-B4E8EF258CD3}"/>
              </a:ext>
            </a:extLst>
          </p:cNvPr>
          <p:cNvGrpSpPr/>
          <p:nvPr/>
        </p:nvGrpSpPr>
        <p:grpSpPr>
          <a:xfrm>
            <a:off x="703983" y="2557374"/>
            <a:ext cx="10199543" cy="1401629"/>
            <a:chOff x="1008783" y="1616106"/>
            <a:chExt cx="10199543" cy="1401629"/>
          </a:xfrm>
        </p:grpSpPr>
        <p:pic>
          <p:nvPicPr>
            <p:cNvPr id="3" name="Picture 2">
              <a:extLst>
                <a:ext uri="{FF2B5EF4-FFF2-40B4-BE49-F238E27FC236}">
                  <a16:creationId xmlns:a16="http://schemas.microsoft.com/office/drawing/2014/main" id="{3BFBA61D-B7E5-4DC9-B5B1-500859BAE50B}"/>
                </a:ext>
              </a:extLst>
            </p:cNvPr>
            <p:cNvPicPr>
              <a:picLocks noChangeAspect="1"/>
            </p:cNvPicPr>
            <p:nvPr/>
          </p:nvPicPr>
          <p:blipFill>
            <a:blip r:embed="rId2"/>
            <a:stretch>
              <a:fillRect/>
            </a:stretch>
          </p:blipFill>
          <p:spPr>
            <a:xfrm>
              <a:off x="1008783" y="1616106"/>
              <a:ext cx="10199543" cy="1401629"/>
            </a:xfrm>
            <a:prstGeom prst="rect">
              <a:avLst/>
            </a:prstGeom>
          </p:spPr>
        </p:pic>
        <p:pic>
          <p:nvPicPr>
            <p:cNvPr id="10" name="Picture 9">
              <a:extLst>
                <a:ext uri="{FF2B5EF4-FFF2-40B4-BE49-F238E27FC236}">
                  <a16:creationId xmlns:a16="http://schemas.microsoft.com/office/drawing/2014/main" id="{67A41994-C014-44F4-B2C9-6D7E7152CA5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0"/>
                      </a14:imgEffect>
                      <a14:imgEffect>
                        <a14:brightnessContrast bright="40000" contrast="-40000"/>
                      </a14:imgEffect>
                    </a14:imgLayer>
                  </a14:imgProps>
                </a:ext>
              </a:extLst>
            </a:blip>
            <a:srcRect l="80041" t="11778" r="18768" b="76669"/>
            <a:stretch/>
          </p:blipFill>
          <p:spPr>
            <a:xfrm>
              <a:off x="8610420" y="1789128"/>
              <a:ext cx="121444" cy="161925"/>
            </a:xfrm>
            <a:prstGeom prst="rect">
              <a:avLst/>
            </a:prstGeom>
          </p:spPr>
        </p:pic>
      </p:gr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013F60F-DDB0-4ED1-BA66-31A0E5F1873D}"/>
              </a:ext>
            </a:extLst>
          </p:cNvPr>
          <p:cNvSpPr/>
          <p:nvPr/>
        </p:nvSpPr>
        <p:spPr>
          <a:xfrm>
            <a:off x="1630679" y="3321754"/>
            <a:ext cx="411481" cy="3750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93B5C792-8BD7-4700-AD64-71B918F09AE5}"/>
              </a:ext>
            </a:extLst>
          </p:cNvPr>
          <p:cNvCxnSpPr>
            <a:cxnSpLocks/>
            <a:stCxn id="7" idx="2"/>
            <a:endCxn id="9" idx="0"/>
          </p:cNvCxnSpPr>
          <p:nvPr/>
        </p:nvCxnSpPr>
        <p:spPr>
          <a:xfrm flipH="1">
            <a:off x="1836419" y="3696818"/>
            <a:ext cx="1" cy="591767"/>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9F4C973-AE7B-48BF-8577-75A05A9881FE}"/>
              </a:ext>
            </a:extLst>
          </p:cNvPr>
          <p:cNvSpPr txBox="1"/>
          <p:nvPr/>
        </p:nvSpPr>
        <p:spPr>
          <a:xfrm>
            <a:off x="723236" y="4288585"/>
            <a:ext cx="2226366" cy="584775"/>
          </a:xfrm>
          <a:prstGeom prst="rect">
            <a:avLst/>
          </a:prstGeom>
          <a:noFill/>
        </p:spPr>
        <p:txBody>
          <a:bodyPr wrap="square" rtlCol="0">
            <a:spAutoFit/>
          </a:bodyPr>
          <a:lstStyle/>
          <a:p>
            <a:r>
              <a:rPr lang="en-US" sz="1600" dirty="0">
                <a:solidFill>
                  <a:srgbClr val="0070C0"/>
                </a:solidFill>
              </a:rPr>
              <a:t>Select the “Slice” tool to create a cutting plane.</a:t>
            </a:r>
          </a:p>
        </p:txBody>
      </p:sp>
      <p:sp>
        <p:nvSpPr>
          <p:cNvPr id="13" name="Rectangle 12">
            <a:extLst>
              <a:ext uri="{FF2B5EF4-FFF2-40B4-BE49-F238E27FC236}">
                <a16:creationId xmlns:a16="http://schemas.microsoft.com/office/drawing/2014/main" id="{7529A887-391E-465C-B6F4-A5A874D962F4}"/>
              </a:ext>
            </a:extLst>
          </p:cNvPr>
          <p:cNvSpPr/>
          <p:nvPr/>
        </p:nvSpPr>
        <p:spPr>
          <a:xfrm>
            <a:off x="8248650" y="2664946"/>
            <a:ext cx="485774" cy="2755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A99B2FC6-1B52-44F1-AF19-658DB86BBD50}"/>
              </a:ext>
            </a:extLst>
          </p:cNvPr>
          <p:cNvCxnSpPr>
            <a:cxnSpLocks/>
            <a:stCxn id="13" idx="2"/>
            <a:endCxn id="15" idx="0"/>
          </p:cNvCxnSpPr>
          <p:nvPr/>
        </p:nvCxnSpPr>
        <p:spPr>
          <a:xfrm>
            <a:off x="8491537" y="2940533"/>
            <a:ext cx="0" cy="1101830"/>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EA914FC-9B70-4B17-B4BC-BE4237AC6D16}"/>
              </a:ext>
            </a:extLst>
          </p:cNvPr>
          <p:cNvSpPr txBox="1"/>
          <p:nvPr/>
        </p:nvSpPr>
        <p:spPr>
          <a:xfrm>
            <a:off x="7002482" y="4042363"/>
            <a:ext cx="2978109" cy="830997"/>
          </a:xfrm>
          <a:prstGeom prst="rect">
            <a:avLst/>
          </a:prstGeom>
          <a:noFill/>
        </p:spPr>
        <p:txBody>
          <a:bodyPr wrap="square" rtlCol="0">
            <a:spAutoFit/>
          </a:bodyPr>
          <a:lstStyle/>
          <a:p>
            <a:r>
              <a:rPr lang="en-US" sz="1600" dirty="0">
                <a:solidFill>
                  <a:srgbClr val="0070C0"/>
                </a:solidFill>
              </a:rPr>
              <a:t>Ensure you select the latest time possible, to view the latest data output from OpenFOAM.</a:t>
            </a:r>
          </a:p>
        </p:txBody>
      </p:sp>
      <p:sp>
        <p:nvSpPr>
          <p:cNvPr id="16" name="Title 1">
            <a:extLst>
              <a:ext uri="{FF2B5EF4-FFF2-40B4-BE49-F238E27FC236}">
                <a16:creationId xmlns:a16="http://schemas.microsoft.com/office/drawing/2014/main" id="{1439E8DE-8890-48C3-843E-9A830846D61F}"/>
              </a:ext>
            </a:extLst>
          </p:cNvPr>
          <p:cNvSpPr>
            <a:spLocks noGrp="1"/>
          </p:cNvSpPr>
          <p:nvPr>
            <p:ph type="title"/>
          </p:nvPr>
        </p:nvSpPr>
        <p:spPr>
          <a:xfrm>
            <a:off x="838200" y="0"/>
            <a:ext cx="10515600" cy="1325563"/>
          </a:xfrm>
        </p:spPr>
        <p:txBody>
          <a:bodyPr/>
          <a:lstStyle/>
          <a:p>
            <a:r>
              <a:rPr lang="en-US" dirty="0"/>
              <a:t>Week 4: ParaView post processing</a:t>
            </a:r>
          </a:p>
        </p:txBody>
      </p:sp>
      <p:sp>
        <p:nvSpPr>
          <p:cNvPr id="18" name="Content Placeholder 2">
            <a:extLst>
              <a:ext uri="{FF2B5EF4-FFF2-40B4-BE49-F238E27FC236}">
                <a16:creationId xmlns:a16="http://schemas.microsoft.com/office/drawing/2014/main" id="{A8459EA9-4603-4E9B-B51E-362B84343E8F}"/>
              </a:ext>
            </a:extLst>
          </p:cNvPr>
          <p:cNvSpPr>
            <a:spLocks noGrp="1"/>
          </p:cNvSpPr>
          <p:nvPr>
            <p:ph idx="1"/>
          </p:nvPr>
        </p:nvSpPr>
        <p:spPr>
          <a:xfrm>
            <a:off x="393699" y="1433136"/>
            <a:ext cx="11462503" cy="819403"/>
          </a:xfrm>
        </p:spPr>
        <p:txBody>
          <a:bodyPr>
            <a:normAutofit/>
          </a:bodyPr>
          <a:lstStyle/>
          <a:p>
            <a:pPr marL="342900" lvl="1" indent="-342900"/>
            <a:r>
              <a:rPr lang="en-US" sz="2000" dirty="0"/>
              <a:t>Open the results in ParaView using the “</a:t>
            </a:r>
            <a:r>
              <a:rPr lang="en-US" sz="2000" dirty="0" err="1">
                <a:solidFill>
                  <a:srgbClr val="009644"/>
                </a:solidFill>
              </a:rPr>
              <a:t>paraFoam</a:t>
            </a:r>
            <a:r>
              <a:rPr lang="en-US" sz="2000" dirty="0"/>
              <a:t>” command or by using the “Open” menu in ParaView.</a:t>
            </a:r>
          </a:p>
          <a:p>
            <a:pPr marL="342900" lvl="1" indent="-342900"/>
            <a:r>
              <a:rPr lang="en-US" sz="2000" dirty="0"/>
              <a:t>A cutting plane can be created in ParaView using the slice tool, as shown below.</a:t>
            </a:r>
          </a:p>
        </p:txBody>
      </p:sp>
    </p:spTree>
    <p:extLst>
      <p:ext uri="{BB962C8B-B14F-4D97-AF65-F5344CB8AC3E}">
        <p14:creationId xmlns:p14="http://schemas.microsoft.com/office/powerpoint/2010/main" val="2850929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E1B843C-B103-4E7C-BB11-F2701A9E2314}"/>
              </a:ext>
            </a:extLst>
          </p:cNvPr>
          <p:cNvPicPr>
            <a:picLocks noChangeAspect="1"/>
          </p:cNvPicPr>
          <p:nvPr/>
        </p:nvPicPr>
        <p:blipFill>
          <a:blip r:embed="rId3"/>
          <a:stretch>
            <a:fillRect/>
          </a:stretch>
        </p:blipFill>
        <p:spPr>
          <a:xfrm>
            <a:off x="2798618" y="1839401"/>
            <a:ext cx="8555182" cy="4693041"/>
          </a:xfrm>
          <a:prstGeom prst="rect">
            <a:avLst/>
          </a:prstGeom>
        </p:spPr>
      </p:pic>
      <p:sp>
        <p:nvSpPr>
          <p:cNvPr id="10" name="Rectangle 9">
            <a:extLst>
              <a:ext uri="{FF2B5EF4-FFF2-40B4-BE49-F238E27FC236}">
                <a16:creationId xmlns:a16="http://schemas.microsoft.com/office/drawing/2014/main" id="{942D6660-C444-4F68-AD9D-CCFAA58CF735}"/>
              </a:ext>
            </a:extLst>
          </p:cNvPr>
          <p:cNvSpPr/>
          <p:nvPr/>
        </p:nvSpPr>
        <p:spPr>
          <a:xfrm>
            <a:off x="2798618" y="4685371"/>
            <a:ext cx="2750820" cy="6324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E4EED17-9614-46EF-BDBC-397AFA1C3E4B}"/>
              </a:ext>
            </a:extLst>
          </p:cNvPr>
          <p:cNvSpPr txBox="1"/>
          <p:nvPr/>
        </p:nvSpPr>
        <p:spPr>
          <a:xfrm>
            <a:off x="584131" y="1224141"/>
            <a:ext cx="8030656" cy="400110"/>
          </a:xfrm>
          <a:prstGeom prst="rect">
            <a:avLst/>
          </a:prstGeom>
          <a:noFill/>
        </p:spPr>
        <p:txBody>
          <a:bodyPr wrap="square" rtlCol="0">
            <a:spAutoFit/>
          </a:bodyPr>
          <a:lstStyle/>
          <a:p>
            <a:pPr marL="342900" indent="-342900">
              <a:buFont typeface="Arial" panose="020B0604020202020204" pitchFamily="34" charset="0"/>
              <a:buChar char="•"/>
            </a:pPr>
            <a:r>
              <a:rPr lang="en-US" sz="2000" dirty="0"/>
              <a:t>Create a plane normal to the y axis, centered at (0 0 0).</a:t>
            </a:r>
          </a:p>
        </p:txBody>
      </p:sp>
      <p:sp>
        <p:nvSpPr>
          <p:cNvPr id="13" name="Title 1">
            <a:extLst>
              <a:ext uri="{FF2B5EF4-FFF2-40B4-BE49-F238E27FC236}">
                <a16:creationId xmlns:a16="http://schemas.microsoft.com/office/drawing/2014/main" id="{15BE6AE2-07F8-4B64-A39A-F17E2F2C1C78}"/>
              </a:ext>
            </a:extLst>
          </p:cNvPr>
          <p:cNvSpPr>
            <a:spLocks noGrp="1"/>
          </p:cNvSpPr>
          <p:nvPr>
            <p:ph type="title"/>
          </p:nvPr>
        </p:nvSpPr>
        <p:spPr>
          <a:xfrm>
            <a:off x="838200" y="0"/>
            <a:ext cx="10515600" cy="1325563"/>
          </a:xfrm>
        </p:spPr>
        <p:txBody>
          <a:bodyPr/>
          <a:lstStyle/>
          <a:p>
            <a:r>
              <a:rPr lang="en-US" dirty="0"/>
              <a:t>Week 4: ParaView post processing</a:t>
            </a:r>
          </a:p>
        </p:txBody>
      </p:sp>
      <p:cxnSp>
        <p:nvCxnSpPr>
          <p:cNvPr id="14" name="Straight Arrow Connector 13">
            <a:extLst>
              <a:ext uri="{FF2B5EF4-FFF2-40B4-BE49-F238E27FC236}">
                <a16:creationId xmlns:a16="http://schemas.microsoft.com/office/drawing/2014/main" id="{99D7E4EB-AD29-479C-BAE9-0F76CF654DA4}"/>
              </a:ext>
            </a:extLst>
          </p:cNvPr>
          <p:cNvCxnSpPr>
            <a:cxnSpLocks/>
            <a:stCxn id="15" idx="3"/>
          </p:cNvCxnSpPr>
          <p:nvPr/>
        </p:nvCxnSpPr>
        <p:spPr>
          <a:xfrm>
            <a:off x="2135900" y="4910623"/>
            <a:ext cx="628731" cy="124078"/>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076FAB6-1A6E-43DC-96C5-2726AB70F5E4}"/>
              </a:ext>
            </a:extLst>
          </p:cNvPr>
          <p:cNvSpPr txBox="1"/>
          <p:nvPr/>
        </p:nvSpPr>
        <p:spPr>
          <a:xfrm>
            <a:off x="392906" y="4741346"/>
            <a:ext cx="1742994" cy="338554"/>
          </a:xfrm>
          <a:prstGeom prst="rect">
            <a:avLst/>
          </a:prstGeom>
          <a:noFill/>
        </p:spPr>
        <p:txBody>
          <a:bodyPr wrap="square" rtlCol="0">
            <a:spAutoFit/>
          </a:bodyPr>
          <a:lstStyle/>
          <a:p>
            <a:r>
              <a:rPr lang="en-US" sz="1600" dirty="0">
                <a:solidFill>
                  <a:srgbClr val="0070C0"/>
                </a:solidFill>
              </a:rPr>
              <a:t>Centered at (0 0 0)</a:t>
            </a:r>
          </a:p>
        </p:txBody>
      </p:sp>
      <p:cxnSp>
        <p:nvCxnSpPr>
          <p:cNvPr id="18" name="Straight Arrow Connector 17">
            <a:extLst>
              <a:ext uri="{FF2B5EF4-FFF2-40B4-BE49-F238E27FC236}">
                <a16:creationId xmlns:a16="http://schemas.microsoft.com/office/drawing/2014/main" id="{BB550432-4B8C-414B-9852-6C555DB5137D}"/>
              </a:ext>
            </a:extLst>
          </p:cNvPr>
          <p:cNvCxnSpPr>
            <a:cxnSpLocks/>
            <a:stCxn id="19" idx="3"/>
          </p:cNvCxnSpPr>
          <p:nvPr/>
        </p:nvCxnSpPr>
        <p:spPr>
          <a:xfrm flipV="1">
            <a:off x="2135899" y="5201388"/>
            <a:ext cx="631114" cy="116443"/>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48C30A9-3C37-40D9-B51C-A4D4867F2C0E}"/>
              </a:ext>
            </a:extLst>
          </p:cNvPr>
          <p:cNvSpPr txBox="1"/>
          <p:nvPr/>
        </p:nvSpPr>
        <p:spPr>
          <a:xfrm>
            <a:off x="628650" y="5148554"/>
            <a:ext cx="1507249" cy="338554"/>
          </a:xfrm>
          <a:prstGeom prst="rect">
            <a:avLst/>
          </a:prstGeom>
          <a:noFill/>
        </p:spPr>
        <p:txBody>
          <a:bodyPr wrap="square" rtlCol="0">
            <a:spAutoFit/>
          </a:bodyPr>
          <a:lstStyle/>
          <a:p>
            <a:r>
              <a:rPr lang="en-US" sz="1600" dirty="0">
                <a:solidFill>
                  <a:srgbClr val="0070C0"/>
                </a:solidFill>
              </a:rPr>
              <a:t>Parallel to y axis</a:t>
            </a:r>
          </a:p>
        </p:txBody>
      </p:sp>
    </p:spTree>
    <p:extLst>
      <p:ext uri="{BB962C8B-B14F-4D97-AF65-F5344CB8AC3E}">
        <p14:creationId xmlns:p14="http://schemas.microsoft.com/office/powerpoint/2010/main" val="3788549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8BFA1E1-29FE-4198-AAE6-EF246AB1BC8D}"/>
              </a:ext>
            </a:extLst>
          </p:cNvPr>
          <p:cNvPicPr>
            <a:picLocks noChangeAspect="1"/>
          </p:cNvPicPr>
          <p:nvPr/>
        </p:nvPicPr>
        <p:blipFill>
          <a:blip r:embed="rId3"/>
          <a:stretch>
            <a:fillRect/>
          </a:stretch>
        </p:blipFill>
        <p:spPr>
          <a:xfrm>
            <a:off x="2259441" y="2339517"/>
            <a:ext cx="6750792" cy="4339328"/>
          </a:xfrm>
          <a:prstGeom prst="rect">
            <a:avLst/>
          </a:prstGeom>
        </p:spPr>
      </p:pic>
      <p:sp>
        <p:nvSpPr>
          <p:cNvPr id="13" name="Title 1">
            <a:extLst>
              <a:ext uri="{FF2B5EF4-FFF2-40B4-BE49-F238E27FC236}">
                <a16:creationId xmlns:a16="http://schemas.microsoft.com/office/drawing/2014/main" id="{05116B50-1909-4F80-9551-8B21549504D2}"/>
              </a:ext>
            </a:extLst>
          </p:cNvPr>
          <p:cNvSpPr>
            <a:spLocks noGrp="1"/>
          </p:cNvSpPr>
          <p:nvPr>
            <p:ph type="title"/>
          </p:nvPr>
        </p:nvSpPr>
        <p:spPr>
          <a:xfrm>
            <a:off x="838200" y="0"/>
            <a:ext cx="10515600" cy="1325563"/>
          </a:xfrm>
        </p:spPr>
        <p:txBody>
          <a:bodyPr/>
          <a:lstStyle/>
          <a:p>
            <a:r>
              <a:rPr lang="en-US" dirty="0"/>
              <a:t>Week 4: ParaView post processing</a:t>
            </a:r>
          </a:p>
        </p:txBody>
      </p:sp>
      <p:sp>
        <p:nvSpPr>
          <p:cNvPr id="8" name="TextBox 7">
            <a:extLst>
              <a:ext uri="{FF2B5EF4-FFF2-40B4-BE49-F238E27FC236}">
                <a16:creationId xmlns:a16="http://schemas.microsoft.com/office/drawing/2014/main" id="{43FC5C70-2DFC-4D43-B367-4003E1EFA6AB}"/>
              </a:ext>
            </a:extLst>
          </p:cNvPr>
          <p:cNvSpPr txBox="1"/>
          <p:nvPr/>
        </p:nvSpPr>
        <p:spPr>
          <a:xfrm>
            <a:off x="596014" y="1239771"/>
            <a:ext cx="10860261" cy="1015663"/>
          </a:xfrm>
          <a:prstGeom prst="rect">
            <a:avLst/>
          </a:prstGeom>
          <a:noFill/>
        </p:spPr>
        <p:txBody>
          <a:bodyPr wrap="square" rtlCol="0">
            <a:spAutoFit/>
          </a:bodyPr>
          <a:lstStyle/>
          <a:p>
            <a:pPr marL="342900" indent="-342900">
              <a:buFont typeface="Arial" panose="020B0604020202020204" pitchFamily="34" charset="0"/>
              <a:buChar char="•"/>
            </a:pPr>
            <a:r>
              <a:rPr lang="en-IE" sz="2000" dirty="0"/>
              <a:t>Change the representation to “Surface &amp; Edges” to visualise the mesh on the plane, or on the Rear Wing surfaces.</a:t>
            </a:r>
          </a:p>
          <a:p>
            <a:pPr marL="342900" indent="-342900">
              <a:buFont typeface="Arial" panose="020B0604020202020204" pitchFamily="34" charset="0"/>
              <a:buChar char="•"/>
            </a:pPr>
            <a:r>
              <a:rPr lang="en-IE" sz="2000" dirty="0"/>
              <a:t>Change</a:t>
            </a:r>
            <a:r>
              <a:rPr lang="en-US" sz="2000" dirty="0"/>
              <a:t> the </a:t>
            </a:r>
            <a:r>
              <a:rPr lang="en-IE" sz="2000" dirty="0"/>
              <a:t>colouring</a:t>
            </a:r>
            <a:r>
              <a:rPr lang="en-US" sz="2000" dirty="0"/>
              <a:t> of the slice from “</a:t>
            </a:r>
            <a:r>
              <a:rPr lang="en-US" sz="2000" dirty="0" err="1"/>
              <a:t>vtkBlockColours</a:t>
            </a:r>
            <a:r>
              <a:rPr lang="en-US" sz="2000" dirty="0"/>
              <a:t>” to either pressure (p) or velocity (u)</a:t>
            </a:r>
            <a:r>
              <a:rPr lang="en-IE" sz="2000" dirty="0"/>
              <a:t>.</a:t>
            </a:r>
            <a:endParaRPr lang="en-US" sz="2000" dirty="0"/>
          </a:p>
        </p:txBody>
      </p:sp>
      <p:sp>
        <p:nvSpPr>
          <p:cNvPr id="9" name="Rectangle 8">
            <a:extLst>
              <a:ext uri="{FF2B5EF4-FFF2-40B4-BE49-F238E27FC236}">
                <a16:creationId xmlns:a16="http://schemas.microsoft.com/office/drawing/2014/main" id="{8D83E75C-3672-4F47-8F6A-B7CEA69A2262}"/>
              </a:ext>
            </a:extLst>
          </p:cNvPr>
          <p:cNvSpPr/>
          <p:nvPr/>
        </p:nvSpPr>
        <p:spPr>
          <a:xfrm>
            <a:off x="2259441" y="5270500"/>
            <a:ext cx="1188609" cy="1904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8A9BDFD-3CC8-4F8C-83D8-1CD8434C2972}"/>
              </a:ext>
            </a:extLst>
          </p:cNvPr>
          <p:cNvSpPr/>
          <p:nvPr/>
        </p:nvSpPr>
        <p:spPr>
          <a:xfrm>
            <a:off x="4762499" y="2690814"/>
            <a:ext cx="1076325" cy="221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188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p:txBody>
          <a:bodyPr/>
          <a:lstStyle/>
          <a:p>
            <a:r>
              <a:rPr lang="en-US" dirty="0"/>
              <a:t>Week 4: Contents</a:t>
            </a:r>
          </a:p>
        </p:txBody>
      </p:sp>
      <p:sp>
        <p:nvSpPr>
          <p:cNvPr id="3" name="Content Placeholder 2">
            <a:extLst>
              <a:ext uri="{FF2B5EF4-FFF2-40B4-BE49-F238E27FC236}">
                <a16:creationId xmlns:a16="http://schemas.microsoft.com/office/drawing/2014/main" id="{3402554E-7F40-43CF-B753-6F07D7211494}"/>
              </a:ext>
            </a:extLst>
          </p:cNvPr>
          <p:cNvSpPr>
            <a:spLocks noGrp="1"/>
          </p:cNvSpPr>
          <p:nvPr>
            <p:ph idx="1"/>
          </p:nvPr>
        </p:nvSpPr>
        <p:spPr>
          <a:xfrm>
            <a:off x="838200" y="1825625"/>
            <a:ext cx="10515600" cy="3136900"/>
          </a:xfrm>
        </p:spPr>
        <p:txBody>
          <a:bodyPr>
            <a:normAutofit/>
          </a:bodyPr>
          <a:lstStyle/>
          <a:p>
            <a:r>
              <a:rPr lang="en-US" sz="2000" dirty="0"/>
              <a:t>Mesh independence study</a:t>
            </a:r>
          </a:p>
          <a:p>
            <a:r>
              <a:rPr lang="en-US" sz="2000" dirty="0"/>
              <a:t>Post-processing with ParaView</a:t>
            </a:r>
          </a:p>
          <a:p>
            <a:r>
              <a:rPr lang="en-US" sz="2000" dirty="0"/>
              <a:t>Verification and validation</a:t>
            </a:r>
          </a:p>
          <a:p>
            <a:r>
              <a:rPr lang="en-US" sz="2000" dirty="0"/>
              <a:t>Course completion</a:t>
            </a:r>
          </a:p>
          <a:p>
            <a:r>
              <a:rPr lang="en-US" sz="2000" dirty="0"/>
              <a:t>CAD processing – creating you own geometry</a:t>
            </a:r>
          </a:p>
        </p:txBody>
      </p:sp>
      <p:pic>
        <p:nvPicPr>
          <p:cNvPr id="4" name="Picture 2" descr="Formula Careers">
            <a:extLst>
              <a:ext uri="{FF2B5EF4-FFF2-40B4-BE49-F238E27FC236}">
                <a16:creationId xmlns:a16="http://schemas.microsoft.com/office/drawing/2014/main" id="{0140C844-D89C-460F-B15C-D616EBF1C1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592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815672" y="1631076"/>
            <a:ext cx="4356976" cy="698742"/>
          </a:xfrm>
        </p:spPr>
        <p:txBody>
          <a:bodyPr>
            <a:normAutofit/>
          </a:bodyPr>
          <a:lstStyle/>
          <a:p>
            <a:pPr marL="342900" lvl="1" indent="-342900"/>
            <a:r>
              <a:rPr lang="en-IE" sz="2000" dirty="0"/>
              <a:t>Select the “Edit </a:t>
            </a:r>
            <a:r>
              <a:rPr lang="en-IE" sz="2000" dirty="0" err="1"/>
              <a:t>Color</a:t>
            </a:r>
            <a:r>
              <a:rPr lang="en-IE" sz="2000" dirty="0"/>
              <a:t> Map” button to open the Colour map Editor.</a:t>
            </a:r>
            <a:endParaRPr lang="en-IE" sz="2000" u="sng" dirty="0">
              <a:solidFill>
                <a:schemeClr val="accent6">
                  <a:lumMod val="75000"/>
                </a:schemeClr>
              </a:solidFill>
            </a:endParaRPr>
          </a:p>
          <a:p>
            <a:pPr marL="457200" lvl="1" indent="0">
              <a:buNone/>
            </a:pPr>
            <a:endParaRPr lang="en-IE" sz="1600" dirty="0"/>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0C53BC01-96EB-45F8-B12C-47BF22EE474F}"/>
              </a:ext>
            </a:extLst>
          </p:cNvPr>
          <p:cNvSpPr>
            <a:spLocks noGrp="1"/>
          </p:cNvSpPr>
          <p:nvPr>
            <p:ph type="title"/>
          </p:nvPr>
        </p:nvSpPr>
        <p:spPr>
          <a:xfrm>
            <a:off x="838200" y="0"/>
            <a:ext cx="10515600" cy="1325563"/>
          </a:xfrm>
        </p:spPr>
        <p:txBody>
          <a:bodyPr/>
          <a:lstStyle/>
          <a:p>
            <a:r>
              <a:rPr lang="en-US" dirty="0"/>
              <a:t>Week 4: ParaView post processing</a:t>
            </a:r>
          </a:p>
        </p:txBody>
      </p:sp>
      <p:grpSp>
        <p:nvGrpSpPr>
          <p:cNvPr id="20" name="Group 19">
            <a:extLst>
              <a:ext uri="{FF2B5EF4-FFF2-40B4-BE49-F238E27FC236}">
                <a16:creationId xmlns:a16="http://schemas.microsoft.com/office/drawing/2014/main" id="{CE342277-726A-4362-B491-D80D07C8BC4E}"/>
              </a:ext>
            </a:extLst>
          </p:cNvPr>
          <p:cNvGrpSpPr/>
          <p:nvPr/>
        </p:nvGrpSpPr>
        <p:grpSpPr>
          <a:xfrm>
            <a:off x="6129523" y="1039217"/>
            <a:ext cx="4224239" cy="1339947"/>
            <a:chOff x="838200" y="1807779"/>
            <a:chExt cx="5864774" cy="1860331"/>
          </a:xfrm>
        </p:grpSpPr>
        <p:pic>
          <p:nvPicPr>
            <p:cNvPr id="17" name="Picture 16">
              <a:extLst>
                <a:ext uri="{FF2B5EF4-FFF2-40B4-BE49-F238E27FC236}">
                  <a16:creationId xmlns:a16="http://schemas.microsoft.com/office/drawing/2014/main" id="{01110AF1-3613-4ACD-A2A7-E31B27143E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3320"/>
            <a:stretch/>
          </p:blipFill>
          <p:spPr>
            <a:xfrm>
              <a:off x="838200" y="1807779"/>
              <a:ext cx="5864774" cy="1860331"/>
            </a:xfrm>
            <a:prstGeom prst="rect">
              <a:avLst/>
            </a:prstGeom>
          </p:spPr>
        </p:pic>
        <p:sp>
          <p:nvSpPr>
            <p:cNvPr id="12" name="Rectangle 11">
              <a:extLst>
                <a:ext uri="{FF2B5EF4-FFF2-40B4-BE49-F238E27FC236}">
                  <a16:creationId xmlns:a16="http://schemas.microsoft.com/office/drawing/2014/main" id="{3DC79E5E-FE44-4846-9112-23FCC57D6E3B}"/>
                </a:ext>
              </a:extLst>
            </p:cNvPr>
            <p:cNvSpPr/>
            <p:nvPr/>
          </p:nvSpPr>
          <p:spPr>
            <a:xfrm>
              <a:off x="1513206" y="3114547"/>
              <a:ext cx="525801" cy="5535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31206552-37E5-4EB3-8C63-15CB3E72CE36}"/>
              </a:ext>
            </a:extLst>
          </p:cNvPr>
          <p:cNvPicPr>
            <a:picLocks noChangeAspect="1"/>
          </p:cNvPicPr>
          <p:nvPr/>
        </p:nvPicPr>
        <p:blipFill rotWithShape="1">
          <a:blip r:embed="rId4"/>
          <a:srcRect r="2739" b="16048"/>
          <a:stretch/>
        </p:blipFill>
        <p:spPr>
          <a:xfrm>
            <a:off x="6816068" y="2607268"/>
            <a:ext cx="2851150" cy="4075087"/>
          </a:xfrm>
          <a:prstGeom prst="rect">
            <a:avLst/>
          </a:prstGeom>
        </p:spPr>
      </p:pic>
      <p:sp>
        <p:nvSpPr>
          <p:cNvPr id="24" name="TextBox 23">
            <a:extLst>
              <a:ext uri="{FF2B5EF4-FFF2-40B4-BE49-F238E27FC236}">
                <a16:creationId xmlns:a16="http://schemas.microsoft.com/office/drawing/2014/main" id="{0176A0B9-B450-4137-A9BA-D4891C1C8628}"/>
              </a:ext>
            </a:extLst>
          </p:cNvPr>
          <p:cNvSpPr txBox="1"/>
          <p:nvPr/>
        </p:nvSpPr>
        <p:spPr>
          <a:xfrm>
            <a:off x="815672" y="3660868"/>
            <a:ext cx="4356976" cy="707886"/>
          </a:xfrm>
          <a:prstGeom prst="rect">
            <a:avLst/>
          </a:prstGeom>
          <a:noFill/>
        </p:spPr>
        <p:txBody>
          <a:bodyPr wrap="square">
            <a:spAutoFit/>
          </a:bodyPr>
          <a:lstStyle/>
          <a:p>
            <a:pPr marL="342900" lvl="1" indent="-342900">
              <a:buFont typeface="Arial" panose="020B0604020202020204" pitchFamily="34" charset="0"/>
              <a:buChar char="•"/>
            </a:pPr>
            <a:r>
              <a:rPr lang="en-IE" sz="2000" dirty="0"/>
              <a:t>The Colour map Editor will appear as a side menu.</a:t>
            </a:r>
          </a:p>
        </p:txBody>
      </p:sp>
      <p:cxnSp>
        <p:nvCxnSpPr>
          <p:cNvPr id="25" name="Straight Arrow Connector 24">
            <a:extLst>
              <a:ext uri="{FF2B5EF4-FFF2-40B4-BE49-F238E27FC236}">
                <a16:creationId xmlns:a16="http://schemas.microsoft.com/office/drawing/2014/main" id="{0504920B-229B-4148-8806-EC496E644ED2}"/>
              </a:ext>
            </a:extLst>
          </p:cNvPr>
          <p:cNvCxnSpPr>
            <a:cxnSpLocks/>
          </p:cNvCxnSpPr>
          <p:nvPr/>
        </p:nvCxnSpPr>
        <p:spPr>
          <a:xfrm>
            <a:off x="4544326" y="2114871"/>
            <a:ext cx="1479659" cy="0"/>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9E66A92-69E6-4C6F-B7A5-02DE54392C60}"/>
              </a:ext>
            </a:extLst>
          </p:cNvPr>
          <p:cNvCxnSpPr>
            <a:cxnSpLocks/>
          </p:cNvCxnSpPr>
          <p:nvPr/>
        </p:nvCxnSpPr>
        <p:spPr>
          <a:xfrm>
            <a:off x="5136053" y="3896375"/>
            <a:ext cx="1479659" cy="0"/>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729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643539" y="1172373"/>
            <a:ext cx="10904922" cy="427486"/>
          </a:xfrm>
        </p:spPr>
        <p:txBody>
          <a:bodyPr>
            <a:normAutofit/>
          </a:bodyPr>
          <a:lstStyle/>
          <a:p>
            <a:pPr marL="342900" lvl="1" indent="-342900"/>
            <a:r>
              <a:rPr lang="en-IE" sz="2000" dirty="0"/>
              <a:t>Select “choose pre-set” to select a different colour map.</a:t>
            </a:r>
          </a:p>
          <a:p>
            <a:pPr marL="457200" lvl="1" indent="0">
              <a:buNone/>
            </a:pPr>
            <a:endParaRPr lang="en-IE" sz="1600" dirty="0"/>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524BE0A-4385-43DF-9B3F-6E80A126964D}"/>
              </a:ext>
            </a:extLst>
          </p:cNvPr>
          <p:cNvPicPr>
            <a:picLocks noChangeAspect="1"/>
          </p:cNvPicPr>
          <p:nvPr/>
        </p:nvPicPr>
        <p:blipFill rotWithShape="1">
          <a:blip r:embed="rId3"/>
          <a:srcRect b="1040"/>
          <a:stretch/>
        </p:blipFill>
        <p:spPr>
          <a:xfrm>
            <a:off x="691055" y="1641900"/>
            <a:ext cx="10022875" cy="5002904"/>
          </a:xfrm>
          <a:prstGeom prst="rect">
            <a:avLst/>
          </a:prstGeom>
        </p:spPr>
      </p:pic>
      <p:sp>
        <p:nvSpPr>
          <p:cNvPr id="13" name="Title 1">
            <a:extLst>
              <a:ext uri="{FF2B5EF4-FFF2-40B4-BE49-F238E27FC236}">
                <a16:creationId xmlns:a16="http://schemas.microsoft.com/office/drawing/2014/main" id="{0C53BC01-96EB-45F8-B12C-47BF22EE474F}"/>
              </a:ext>
            </a:extLst>
          </p:cNvPr>
          <p:cNvSpPr>
            <a:spLocks noGrp="1"/>
          </p:cNvSpPr>
          <p:nvPr>
            <p:ph type="title"/>
          </p:nvPr>
        </p:nvSpPr>
        <p:spPr>
          <a:xfrm>
            <a:off x="838200" y="0"/>
            <a:ext cx="10515600" cy="1325563"/>
          </a:xfrm>
        </p:spPr>
        <p:txBody>
          <a:bodyPr/>
          <a:lstStyle/>
          <a:p>
            <a:r>
              <a:rPr lang="en-US" dirty="0"/>
              <a:t>Week 4: ParaView post processing</a:t>
            </a:r>
          </a:p>
        </p:txBody>
      </p:sp>
      <p:sp>
        <p:nvSpPr>
          <p:cNvPr id="7" name="Rectangle 6">
            <a:extLst>
              <a:ext uri="{FF2B5EF4-FFF2-40B4-BE49-F238E27FC236}">
                <a16:creationId xmlns:a16="http://schemas.microsoft.com/office/drawing/2014/main" id="{557A07F1-6E4D-413D-A4BE-6B4023D73519}"/>
              </a:ext>
            </a:extLst>
          </p:cNvPr>
          <p:cNvSpPr/>
          <p:nvPr/>
        </p:nvSpPr>
        <p:spPr>
          <a:xfrm>
            <a:off x="10335210" y="4608034"/>
            <a:ext cx="228015" cy="2020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CAB4DDC5-FB63-40DB-860C-62DB8E0494C5}"/>
              </a:ext>
            </a:extLst>
          </p:cNvPr>
          <p:cNvCxnSpPr>
            <a:cxnSpLocks/>
            <a:stCxn id="18" idx="1"/>
            <a:endCxn id="7" idx="3"/>
          </p:cNvCxnSpPr>
          <p:nvPr/>
        </p:nvCxnSpPr>
        <p:spPr>
          <a:xfrm flipH="1">
            <a:off x="10563225" y="4440112"/>
            <a:ext cx="550499" cy="268968"/>
          </a:xfrm>
          <a:prstGeom prst="straightConnector1">
            <a:avLst/>
          </a:prstGeom>
          <a:ln w="12700">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1665854-978E-4F75-B4CF-D60459A0115C}"/>
              </a:ext>
            </a:extLst>
          </p:cNvPr>
          <p:cNvSpPr txBox="1"/>
          <p:nvPr/>
        </p:nvSpPr>
        <p:spPr>
          <a:xfrm>
            <a:off x="11113724" y="4147724"/>
            <a:ext cx="786616" cy="584775"/>
          </a:xfrm>
          <a:prstGeom prst="rect">
            <a:avLst/>
          </a:prstGeom>
          <a:noFill/>
        </p:spPr>
        <p:txBody>
          <a:bodyPr wrap="square" rtlCol="0">
            <a:spAutoFit/>
          </a:bodyPr>
          <a:lstStyle/>
          <a:p>
            <a:r>
              <a:rPr lang="en-US" sz="1600" dirty="0">
                <a:solidFill>
                  <a:srgbClr val="0070C0"/>
                </a:solidFill>
              </a:rPr>
              <a:t>choose pre-set</a:t>
            </a:r>
          </a:p>
        </p:txBody>
      </p:sp>
    </p:spTree>
    <p:extLst>
      <p:ext uri="{BB962C8B-B14F-4D97-AF65-F5344CB8AC3E}">
        <p14:creationId xmlns:p14="http://schemas.microsoft.com/office/powerpoint/2010/main" val="3514995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32870C7-1FA6-46D1-9C21-087728518C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630" t="853"/>
          <a:stretch/>
        </p:blipFill>
        <p:spPr>
          <a:xfrm>
            <a:off x="1508125" y="1859674"/>
            <a:ext cx="8013323" cy="4895260"/>
          </a:xfrm>
          <a:prstGeom prst="rect">
            <a:avLst/>
          </a:prstGeom>
        </p:spPr>
      </p:pic>
      <p:sp>
        <p:nvSpPr>
          <p:cNvPr id="10" name="TextBox 9">
            <a:extLst>
              <a:ext uri="{FF2B5EF4-FFF2-40B4-BE49-F238E27FC236}">
                <a16:creationId xmlns:a16="http://schemas.microsoft.com/office/drawing/2014/main" id="{080F4519-FF84-4E4A-98A6-03F66489E5CF}"/>
              </a:ext>
            </a:extLst>
          </p:cNvPr>
          <p:cNvSpPr txBox="1"/>
          <p:nvPr/>
        </p:nvSpPr>
        <p:spPr>
          <a:xfrm>
            <a:off x="838200" y="1051965"/>
            <a:ext cx="9693166" cy="707886"/>
          </a:xfrm>
          <a:prstGeom prst="rect">
            <a:avLst/>
          </a:prstGeom>
          <a:noFill/>
        </p:spPr>
        <p:txBody>
          <a:bodyPr wrap="square" rtlCol="0">
            <a:spAutoFit/>
          </a:bodyPr>
          <a:lstStyle/>
          <a:p>
            <a:pPr marL="285750" indent="-285750">
              <a:buFont typeface="Arial" panose="020B0604020202020204" pitchFamily="34" charset="0"/>
              <a:buChar char="•"/>
            </a:pPr>
            <a:r>
              <a:rPr lang="en-IE" sz="2000" dirty="0"/>
              <a:t>Blue to Red rainbow is a commonly used and easy to interpret colour map.</a:t>
            </a:r>
          </a:p>
          <a:p>
            <a:pPr marL="285750" indent="-285750">
              <a:buFont typeface="Arial" panose="020B0604020202020204" pitchFamily="34" charset="0"/>
              <a:buChar char="•"/>
            </a:pPr>
            <a:r>
              <a:rPr lang="en-IE" sz="2000" dirty="0"/>
              <a:t>Select this colour map and select the “Apply” button.</a:t>
            </a:r>
          </a:p>
        </p:txBody>
      </p:sp>
      <p:sp>
        <p:nvSpPr>
          <p:cNvPr id="11" name="Title 1">
            <a:extLst>
              <a:ext uri="{FF2B5EF4-FFF2-40B4-BE49-F238E27FC236}">
                <a16:creationId xmlns:a16="http://schemas.microsoft.com/office/drawing/2014/main" id="{3C768B8F-3BFE-4BAC-8548-3265150B9743}"/>
              </a:ext>
            </a:extLst>
          </p:cNvPr>
          <p:cNvSpPr>
            <a:spLocks noGrp="1"/>
          </p:cNvSpPr>
          <p:nvPr>
            <p:ph type="title"/>
          </p:nvPr>
        </p:nvSpPr>
        <p:spPr>
          <a:xfrm>
            <a:off x="838200" y="0"/>
            <a:ext cx="10515600" cy="1325563"/>
          </a:xfrm>
        </p:spPr>
        <p:txBody>
          <a:bodyPr/>
          <a:lstStyle/>
          <a:p>
            <a:r>
              <a:rPr lang="en-US" dirty="0"/>
              <a:t>Week 4: ParaView post processing</a:t>
            </a:r>
          </a:p>
        </p:txBody>
      </p:sp>
      <p:sp>
        <p:nvSpPr>
          <p:cNvPr id="7" name="Rectangle 6">
            <a:extLst>
              <a:ext uri="{FF2B5EF4-FFF2-40B4-BE49-F238E27FC236}">
                <a16:creationId xmlns:a16="http://schemas.microsoft.com/office/drawing/2014/main" id="{005225F4-7C95-40F5-9802-AF260B4924F0}"/>
              </a:ext>
            </a:extLst>
          </p:cNvPr>
          <p:cNvSpPr/>
          <p:nvPr/>
        </p:nvSpPr>
        <p:spPr>
          <a:xfrm>
            <a:off x="1508124" y="6115050"/>
            <a:ext cx="3482975" cy="2643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1953E0A-6D7F-4F36-9462-BD476E26C393}"/>
              </a:ext>
            </a:extLst>
          </p:cNvPr>
          <p:cNvSpPr/>
          <p:nvPr/>
        </p:nvSpPr>
        <p:spPr>
          <a:xfrm>
            <a:off x="5105400" y="5391150"/>
            <a:ext cx="914400" cy="2381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4428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815672" y="1325563"/>
            <a:ext cx="10538128" cy="454641"/>
          </a:xfrm>
        </p:spPr>
        <p:txBody>
          <a:bodyPr>
            <a:normAutofit/>
          </a:bodyPr>
          <a:lstStyle/>
          <a:p>
            <a:pPr marL="342900" lvl="1" indent="-342900"/>
            <a:r>
              <a:rPr lang="en-IE" sz="2000" dirty="0"/>
              <a:t>Select the “Rescale to Custom Data Range” button </a:t>
            </a:r>
            <a:r>
              <a:rPr lang="en-US" sz="2000" dirty="0"/>
              <a:t>to edit the range of values being displayed</a:t>
            </a:r>
            <a:r>
              <a:rPr lang="en-IE" sz="2000" dirty="0"/>
              <a:t>.</a:t>
            </a:r>
            <a:endParaRPr lang="en-IE" sz="2000" u="sng" dirty="0">
              <a:solidFill>
                <a:schemeClr val="accent6">
                  <a:lumMod val="75000"/>
                </a:schemeClr>
              </a:solidFill>
            </a:endParaRPr>
          </a:p>
          <a:p>
            <a:pPr marL="457200" lvl="1" indent="0">
              <a:buNone/>
            </a:pPr>
            <a:endParaRPr lang="en-IE" sz="1600" dirty="0"/>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0C53BC01-96EB-45F8-B12C-47BF22EE474F}"/>
              </a:ext>
            </a:extLst>
          </p:cNvPr>
          <p:cNvSpPr>
            <a:spLocks noGrp="1"/>
          </p:cNvSpPr>
          <p:nvPr>
            <p:ph type="title"/>
          </p:nvPr>
        </p:nvSpPr>
        <p:spPr>
          <a:xfrm>
            <a:off x="838200" y="0"/>
            <a:ext cx="10515600" cy="1325563"/>
          </a:xfrm>
        </p:spPr>
        <p:txBody>
          <a:bodyPr/>
          <a:lstStyle/>
          <a:p>
            <a:r>
              <a:rPr lang="en-US" dirty="0"/>
              <a:t>Week 4: ParaView post processing</a:t>
            </a:r>
          </a:p>
        </p:txBody>
      </p:sp>
      <p:grpSp>
        <p:nvGrpSpPr>
          <p:cNvPr id="20" name="Group 19">
            <a:extLst>
              <a:ext uri="{FF2B5EF4-FFF2-40B4-BE49-F238E27FC236}">
                <a16:creationId xmlns:a16="http://schemas.microsoft.com/office/drawing/2014/main" id="{CE342277-726A-4362-B491-D80D07C8BC4E}"/>
              </a:ext>
            </a:extLst>
          </p:cNvPr>
          <p:cNvGrpSpPr/>
          <p:nvPr/>
        </p:nvGrpSpPr>
        <p:grpSpPr>
          <a:xfrm>
            <a:off x="2345800" y="1780204"/>
            <a:ext cx="5281037" cy="1675168"/>
            <a:chOff x="838200" y="1807779"/>
            <a:chExt cx="5864774" cy="1860331"/>
          </a:xfrm>
        </p:grpSpPr>
        <p:pic>
          <p:nvPicPr>
            <p:cNvPr id="17" name="Picture 16">
              <a:extLst>
                <a:ext uri="{FF2B5EF4-FFF2-40B4-BE49-F238E27FC236}">
                  <a16:creationId xmlns:a16="http://schemas.microsoft.com/office/drawing/2014/main" id="{01110AF1-3613-4ACD-A2A7-E31B27143E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3320"/>
            <a:stretch/>
          </p:blipFill>
          <p:spPr>
            <a:xfrm>
              <a:off x="838200" y="1807779"/>
              <a:ext cx="5864774" cy="1860331"/>
            </a:xfrm>
            <a:prstGeom prst="rect">
              <a:avLst/>
            </a:prstGeom>
          </p:spPr>
        </p:pic>
        <p:sp>
          <p:nvSpPr>
            <p:cNvPr id="12" name="Rectangle 11">
              <a:extLst>
                <a:ext uri="{FF2B5EF4-FFF2-40B4-BE49-F238E27FC236}">
                  <a16:creationId xmlns:a16="http://schemas.microsoft.com/office/drawing/2014/main" id="{3DC79E5E-FE44-4846-9112-23FCC57D6E3B}"/>
                </a:ext>
              </a:extLst>
            </p:cNvPr>
            <p:cNvSpPr/>
            <p:nvPr/>
          </p:nvSpPr>
          <p:spPr>
            <a:xfrm>
              <a:off x="3016200" y="3114547"/>
              <a:ext cx="525801" cy="5535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6BC24DEB-E4CE-4084-A728-09259198264E}"/>
              </a:ext>
            </a:extLst>
          </p:cNvPr>
          <p:cNvPicPr>
            <a:picLocks noChangeAspect="1"/>
          </p:cNvPicPr>
          <p:nvPr/>
        </p:nvPicPr>
        <p:blipFill rotWithShape="1">
          <a:blip r:embed="rId4"/>
          <a:srcRect l="466"/>
          <a:stretch/>
        </p:blipFill>
        <p:spPr>
          <a:xfrm>
            <a:off x="2053931" y="4805533"/>
            <a:ext cx="5864773" cy="1664935"/>
          </a:xfrm>
          <a:prstGeom prst="rect">
            <a:avLst/>
          </a:prstGeom>
        </p:spPr>
      </p:pic>
      <p:sp>
        <p:nvSpPr>
          <p:cNvPr id="6" name="TextBox 5">
            <a:extLst>
              <a:ext uri="{FF2B5EF4-FFF2-40B4-BE49-F238E27FC236}">
                <a16:creationId xmlns:a16="http://schemas.microsoft.com/office/drawing/2014/main" id="{80CF4BB9-FACC-4850-A5D0-BCBC7E6EE6B5}"/>
              </a:ext>
            </a:extLst>
          </p:cNvPr>
          <p:cNvSpPr txBox="1"/>
          <p:nvPr/>
        </p:nvSpPr>
        <p:spPr>
          <a:xfrm>
            <a:off x="815672" y="3600507"/>
            <a:ext cx="10538128" cy="1015663"/>
          </a:xfrm>
          <a:prstGeom prst="rect">
            <a:avLst/>
          </a:prstGeom>
          <a:noFill/>
        </p:spPr>
        <p:txBody>
          <a:bodyPr wrap="square">
            <a:spAutoFit/>
          </a:bodyPr>
          <a:lstStyle/>
          <a:p>
            <a:pPr marL="342900" lvl="1" indent="-342900">
              <a:buFont typeface="Arial" panose="020B0604020202020204" pitchFamily="34" charset="0"/>
              <a:buChar char="•"/>
            </a:pPr>
            <a:r>
              <a:rPr lang="en-US" sz="2000" dirty="0"/>
              <a:t>For pressure, display between a min and max of -300 and +300 Pa.</a:t>
            </a:r>
          </a:p>
          <a:p>
            <a:pPr marL="342900" lvl="1" indent="-342900">
              <a:buFont typeface="Arial" panose="020B0604020202020204" pitchFamily="34" charset="0"/>
              <a:buChar char="•"/>
            </a:pPr>
            <a:r>
              <a:rPr lang="en-US" sz="2000" dirty="0"/>
              <a:t>For Velocity, display between 0 and 30 m/s.</a:t>
            </a:r>
          </a:p>
          <a:p>
            <a:pPr marL="342900" lvl="1" indent="-342900">
              <a:buFont typeface="Arial" panose="020B0604020202020204" pitchFamily="34" charset="0"/>
              <a:buChar char="•"/>
            </a:pPr>
            <a:r>
              <a:rPr lang="en-US" sz="2000" dirty="0"/>
              <a:t>Select the “Rescale” button to set the new scale.</a:t>
            </a:r>
          </a:p>
        </p:txBody>
      </p:sp>
      <p:sp>
        <p:nvSpPr>
          <p:cNvPr id="7" name="Rectangle 6">
            <a:extLst>
              <a:ext uri="{FF2B5EF4-FFF2-40B4-BE49-F238E27FC236}">
                <a16:creationId xmlns:a16="http://schemas.microsoft.com/office/drawing/2014/main" id="{19FB20BE-76E8-4327-B0CE-955E425566FF}"/>
              </a:ext>
            </a:extLst>
          </p:cNvPr>
          <p:cNvSpPr/>
          <p:nvPr/>
        </p:nvSpPr>
        <p:spPr>
          <a:xfrm>
            <a:off x="5905501" y="6026943"/>
            <a:ext cx="947738" cy="33099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92478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392115" y="1263313"/>
            <a:ext cx="4811381" cy="4331373"/>
          </a:xfrm>
        </p:spPr>
        <p:txBody>
          <a:bodyPr>
            <a:normAutofit/>
          </a:bodyPr>
          <a:lstStyle/>
          <a:p>
            <a:pPr marL="427038" lvl="1" indent="-342900"/>
            <a:r>
              <a:rPr lang="en-US" sz="2000" dirty="0"/>
              <a:t>This slide provides an example comparison of the rear wing with a nominal pitch angle (i.e. the original angle) and a second test where the upper element has been rotated about its center of gravity by 20 degrees anti-clockwise.</a:t>
            </a:r>
          </a:p>
          <a:p>
            <a:pPr marL="427038" lvl="1" indent="-342900"/>
            <a:r>
              <a:rPr lang="en-US" sz="2000" dirty="0"/>
              <a:t>Pressure and velocity plots are compared here.</a:t>
            </a:r>
          </a:p>
          <a:p>
            <a:pPr marL="427038" lvl="1" indent="-342900"/>
            <a:r>
              <a:rPr lang="en-US" sz="2000" dirty="0"/>
              <a:t>Lift and drag coefficients are compared in the table.</a:t>
            </a:r>
            <a:br>
              <a:rPr lang="en-US" sz="2000" dirty="0"/>
            </a:br>
            <a:r>
              <a:rPr lang="en-US" sz="2000" dirty="0"/>
              <a:t>Note: these were run from coarse simulations and are not highly accurate simulations.</a:t>
            </a:r>
            <a:endParaRPr lang="en-US" sz="2000" u="sng" dirty="0"/>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30" name="Title 1">
            <a:extLst>
              <a:ext uri="{FF2B5EF4-FFF2-40B4-BE49-F238E27FC236}">
                <a16:creationId xmlns:a16="http://schemas.microsoft.com/office/drawing/2014/main" id="{E9A004D1-194F-4113-B788-24A1095AFA11}"/>
              </a:ext>
            </a:extLst>
          </p:cNvPr>
          <p:cNvSpPr>
            <a:spLocks noGrp="1"/>
          </p:cNvSpPr>
          <p:nvPr>
            <p:ph type="title"/>
          </p:nvPr>
        </p:nvSpPr>
        <p:spPr>
          <a:xfrm>
            <a:off x="838200" y="0"/>
            <a:ext cx="10515600" cy="1325563"/>
          </a:xfrm>
        </p:spPr>
        <p:txBody>
          <a:bodyPr/>
          <a:lstStyle/>
          <a:p>
            <a:r>
              <a:rPr lang="en-US" dirty="0"/>
              <a:t>Week 4: ParaView post processing</a:t>
            </a:r>
          </a:p>
        </p:txBody>
      </p:sp>
      <p:grpSp>
        <p:nvGrpSpPr>
          <p:cNvPr id="45" name="Group 44">
            <a:extLst>
              <a:ext uri="{FF2B5EF4-FFF2-40B4-BE49-F238E27FC236}">
                <a16:creationId xmlns:a16="http://schemas.microsoft.com/office/drawing/2014/main" id="{C3B62EC0-47E9-49B2-A577-8ECEF717A927}"/>
              </a:ext>
            </a:extLst>
          </p:cNvPr>
          <p:cNvGrpSpPr/>
          <p:nvPr/>
        </p:nvGrpSpPr>
        <p:grpSpPr>
          <a:xfrm>
            <a:off x="5649581" y="1325563"/>
            <a:ext cx="6291619" cy="4849108"/>
            <a:chOff x="79088" y="1583145"/>
            <a:chExt cx="6291619" cy="4849108"/>
          </a:xfrm>
        </p:grpSpPr>
        <p:grpSp>
          <p:nvGrpSpPr>
            <p:cNvPr id="41" name="Group 40">
              <a:extLst>
                <a:ext uri="{FF2B5EF4-FFF2-40B4-BE49-F238E27FC236}">
                  <a16:creationId xmlns:a16="http://schemas.microsoft.com/office/drawing/2014/main" id="{D318D630-CA1A-427C-98C9-BE580D5C59BF}"/>
                </a:ext>
              </a:extLst>
            </p:cNvPr>
            <p:cNvGrpSpPr/>
            <p:nvPr/>
          </p:nvGrpSpPr>
          <p:grpSpPr>
            <a:xfrm>
              <a:off x="165904" y="2888394"/>
              <a:ext cx="3031836" cy="1738312"/>
              <a:chOff x="139925" y="3064919"/>
              <a:chExt cx="3031836" cy="1738312"/>
            </a:xfrm>
          </p:grpSpPr>
          <p:pic>
            <p:nvPicPr>
              <p:cNvPr id="10" name="Picture 9">
                <a:extLst>
                  <a:ext uri="{FF2B5EF4-FFF2-40B4-BE49-F238E27FC236}">
                    <a16:creationId xmlns:a16="http://schemas.microsoft.com/office/drawing/2014/main" id="{6D86C165-A2D9-403C-9BE4-55C7A4F37393}"/>
                  </a:ext>
                </a:extLst>
              </p:cNvPr>
              <p:cNvPicPr>
                <a:picLocks noChangeAspect="1"/>
              </p:cNvPicPr>
              <p:nvPr/>
            </p:nvPicPr>
            <p:blipFill rotWithShape="1">
              <a:blip r:embed="rId3">
                <a:extLst>
                  <a:ext uri="{28A0092B-C50C-407E-A947-70E740481C1C}">
                    <a14:useLocalDpi xmlns:a14="http://schemas.microsoft.com/office/drawing/2010/main" val="0"/>
                  </a:ext>
                </a:extLst>
              </a:blip>
              <a:srcRect t="17537" b="20351"/>
              <a:stretch/>
            </p:blipFill>
            <p:spPr>
              <a:xfrm>
                <a:off x="139925" y="3064919"/>
                <a:ext cx="3031836" cy="1738312"/>
              </a:xfrm>
              <a:prstGeom prst="rect">
                <a:avLst/>
              </a:prstGeom>
            </p:spPr>
          </p:pic>
          <p:sp>
            <p:nvSpPr>
              <p:cNvPr id="21" name="TextBox 20">
                <a:extLst>
                  <a:ext uri="{FF2B5EF4-FFF2-40B4-BE49-F238E27FC236}">
                    <a16:creationId xmlns:a16="http://schemas.microsoft.com/office/drawing/2014/main" id="{E11BA0BD-C807-4635-B7B0-C2519DDE5F11}"/>
                  </a:ext>
                </a:extLst>
              </p:cNvPr>
              <p:cNvSpPr txBox="1"/>
              <p:nvPr/>
            </p:nvSpPr>
            <p:spPr>
              <a:xfrm>
                <a:off x="139925" y="3068830"/>
                <a:ext cx="1144156" cy="369332"/>
              </a:xfrm>
              <a:prstGeom prst="rect">
                <a:avLst/>
              </a:prstGeom>
              <a:noFill/>
            </p:spPr>
            <p:txBody>
              <a:bodyPr wrap="square" rtlCol="0">
                <a:spAutoFit/>
              </a:bodyPr>
              <a:lstStyle/>
              <a:p>
                <a:r>
                  <a:rPr lang="en-US" dirty="0"/>
                  <a:t>Nominal</a:t>
                </a:r>
              </a:p>
            </p:txBody>
          </p:sp>
        </p:grpSp>
        <p:grpSp>
          <p:nvGrpSpPr>
            <p:cNvPr id="44" name="Group 43">
              <a:extLst>
                <a:ext uri="{FF2B5EF4-FFF2-40B4-BE49-F238E27FC236}">
                  <a16:creationId xmlns:a16="http://schemas.microsoft.com/office/drawing/2014/main" id="{08081874-FCAE-4723-A0BB-6C841CF8DFED}"/>
                </a:ext>
              </a:extLst>
            </p:cNvPr>
            <p:cNvGrpSpPr/>
            <p:nvPr/>
          </p:nvGrpSpPr>
          <p:grpSpPr>
            <a:xfrm>
              <a:off x="3465855" y="2888394"/>
              <a:ext cx="2865582" cy="1738312"/>
              <a:chOff x="3461151" y="3033520"/>
              <a:chExt cx="2865582" cy="1738312"/>
            </a:xfrm>
          </p:grpSpPr>
          <p:pic>
            <p:nvPicPr>
              <p:cNvPr id="8" name="Picture 7" descr="A close up of a logo&#10;&#10;Description automatically generated">
                <a:extLst>
                  <a:ext uri="{FF2B5EF4-FFF2-40B4-BE49-F238E27FC236}">
                    <a16:creationId xmlns:a16="http://schemas.microsoft.com/office/drawing/2014/main" id="{82DB66DB-F3A0-4B4C-A3CF-B21CDA062383}"/>
                  </a:ext>
                </a:extLst>
              </p:cNvPr>
              <p:cNvPicPr>
                <a:picLocks noChangeAspect="1"/>
              </p:cNvPicPr>
              <p:nvPr/>
            </p:nvPicPr>
            <p:blipFill rotWithShape="1">
              <a:blip r:embed="rId4">
                <a:extLst>
                  <a:ext uri="{28A0092B-C50C-407E-A947-70E740481C1C}">
                    <a14:useLocalDpi xmlns:a14="http://schemas.microsoft.com/office/drawing/2010/main" val="0"/>
                  </a:ext>
                </a:extLst>
              </a:blip>
              <a:srcRect t="16012" b="16661"/>
              <a:stretch/>
            </p:blipFill>
            <p:spPr>
              <a:xfrm>
                <a:off x="3461151" y="3043626"/>
                <a:ext cx="2865582" cy="1728206"/>
              </a:xfrm>
              <a:prstGeom prst="rect">
                <a:avLst/>
              </a:prstGeom>
            </p:spPr>
          </p:pic>
          <p:sp>
            <p:nvSpPr>
              <p:cNvPr id="22" name="TextBox 21">
                <a:extLst>
                  <a:ext uri="{FF2B5EF4-FFF2-40B4-BE49-F238E27FC236}">
                    <a16:creationId xmlns:a16="http://schemas.microsoft.com/office/drawing/2014/main" id="{8B5C877A-B818-4199-861F-3FA1A1D3C349}"/>
                  </a:ext>
                </a:extLst>
              </p:cNvPr>
              <p:cNvSpPr txBox="1"/>
              <p:nvPr/>
            </p:nvSpPr>
            <p:spPr>
              <a:xfrm>
                <a:off x="3461151" y="3033520"/>
                <a:ext cx="1144156" cy="369332"/>
              </a:xfrm>
              <a:prstGeom prst="rect">
                <a:avLst/>
              </a:prstGeom>
              <a:noFill/>
            </p:spPr>
            <p:txBody>
              <a:bodyPr wrap="square" rtlCol="0">
                <a:spAutoFit/>
              </a:bodyPr>
              <a:lstStyle/>
              <a:p>
                <a:r>
                  <a:rPr lang="en-US" dirty="0"/>
                  <a:t>Nominal</a:t>
                </a:r>
              </a:p>
            </p:txBody>
          </p:sp>
        </p:grpSp>
        <p:grpSp>
          <p:nvGrpSpPr>
            <p:cNvPr id="43" name="Group 42">
              <a:extLst>
                <a:ext uri="{FF2B5EF4-FFF2-40B4-BE49-F238E27FC236}">
                  <a16:creationId xmlns:a16="http://schemas.microsoft.com/office/drawing/2014/main" id="{BD7F5AAF-F1B8-4F4A-86E3-EFE1D83F825B}"/>
                </a:ext>
              </a:extLst>
            </p:cNvPr>
            <p:cNvGrpSpPr/>
            <p:nvPr/>
          </p:nvGrpSpPr>
          <p:grpSpPr>
            <a:xfrm>
              <a:off x="3430238" y="4662700"/>
              <a:ext cx="2901199" cy="1769553"/>
              <a:chOff x="3425535" y="4987641"/>
              <a:chExt cx="2901199" cy="1769553"/>
            </a:xfrm>
          </p:grpSpPr>
          <p:pic>
            <p:nvPicPr>
              <p:cNvPr id="14" name="Picture 13">
                <a:extLst>
                  <a:ext uri="{FF2B5EF4-FFF2-40B4-BE49-F238E27FC236}">
                    <a16:creationId xmlns:a16="http://schemas.microsoft.com/office/drawing/2014/main" id="{56BC0256-A3E7-4AF9-B68F-801303CEFBCF}"/>
                  </a:ext>
                </a:extLst>
              </p:cNvPr>
              <p:cNvPicPr>
                <a:picLocks noChangeAspect="1"/>
              </p:cNvPicPr>
              <p:nvPr/>
            </p:nvPicPr>
            <p:blipFill rotWithShape="1">
              <a:blip r:embed="rId5">
                <a:extLst>
                  <a:ext uri="{28A0092B-C50C-407E-A947-70E740481C1C}">
                    <a14:useLocalDpi xmlns:a14="http://schemas.microsoft.com/office/drawing/2010/main" val="0"/>
                  </a:ext>
                </a:extLst>
              </a:blip>
              <a:srcRect t="17290" r="1044" b="16929"/>
              <a:stretch/>
            </p:blipFill>
            <p:spPr>
              <a:xfrm>
                <a:off x="3461152" y="4998819"/>
                <a:ext cx="2865582" cy="1758375"/>
              </a:xfrm>
              <a:prstGeom prst="rect">
                <a:avLst/>
              </a:prstGeom>
            </p:spPr>
          </p:pic>
          <p:sp>
            <p:nvSpPr>
              <p:cNvPr id="23" name="TextBox 22">
                <a:extLst>
                  <a:ext uri="{FF2B5EF4-FFF2-40B4-BE49-F238E27FC236}">
                    <a16:creationId xmlns:a16="http://schemas.microsoft.com/office/drawing/2014/main" id="{5B7D3906-1EDA-4722-BA5C-33F43F7ADCB2}"/>
                  </a:ext>
                </a:extLst>
              </p:cNvPr>
              <p:cNvSpPr txBox="1"/>
              <p:nvPr/>
            </p:nvSpPr>
            <p:spPr>
              <a:xfrm>
                <a:off x="3425535" y="4987641"/>
                <a:ext cx="1144156" cy="369332"/>
              </a:xfrm>
              <a:prstGeom prst="rect">
                <a:avLst/>
              </a:prstGeom>
              <a:noFill/>
            </p:spPr>
            <p:txBody>
              <a:bodyPr wrap="square" rtlCol="0">
                <a:spAutoFit/>
              </a:bodyPr>
              <a:lstStyle/>
              <a:p>
                <a:r>
                  <a:rPr lang="en-US" dirty="0"/>
                  <a:t>+20°</a:t>
                </a:r>
              </a:p>
            </p:txBody>
          </p:sp>
        </p:grpSp>
        <p:grpSp>
          <p:nvGrpSpPr>
            <p:cNvPr id="42" name="Group 41">
              <a:extLst>
                <a:ext uri="{FF2B5EF4-FFF2-40B4-BE49-F238E27FC236}">
                  <a16:creationId xmlns:a16="http://schemas.microsoft.com/office/drawing/2014/main" id="{C8998968-29D7-4BF3-8666-DE6B69592675}"/>
                </a:ext>
              </a:extLst>
            </p:cNvPr>
            <p:cNvGrpSpPr/>
            <p:nvPr/>
          </p:nvGrpSpPr>
          <p:grpSpPr>
            <a:xfrm>
              <a:off x="79088" y="4662700"/>
              <a:ext cx="3118652" cy="1769553"/>
              <a:chOff x="53109" y="4987641"/>
              <a:chExt cx="3118652" cy="1769553"/>
            </a:xfrm>
          </p:grpSpPr>
          <p:pic>
            <p:nvPicPr>
              <p:cNvPr id="12" name="Picture 11">
                <a:extLst>
                  <a:ext uri="{FF2B5EF4-FFF2-40B4-BE49-F238E27FC236}">
                    <a16:creationId xmlns:a16="http://schemas.microsoft.com/office/drawing/2014/main" id="{CECF0E3B-9AA8-4590-9F64-1EB71BD08E46}"/>
                  </a:ext>
                </a:extLst>
              </p:cNvPr>
              <p:cNvPicPr>
                <a:picLocks noChangeAspect="1"/>
              </p:cNvPicPr>
              <p:nvPr/>
            </p:nvPicPr>
            <p:blipFill rotWithShape="1">
              <a:blip r:embed="rId6">
                <a:extLst>
                  <a:ext uri="{28A0092B-C50C-407E-A947-70E740481C1C}">
                    <a14:useLocalDpi xmlns:a14="http://schemas.microsoft.com/office/drawing/2010/main" val="0"/>
                  </a:ext>
                </a:extLst>
              </a:blip>
              <a:srcRect t="24024" r="2296" b="14588"/>
              <a:stretch/>
            </p:blipFill>
            <p:spPr>
              <a:xfrm>
                <a:off x="139925" y="4998819"/>
                <a:ext cx="3031836" cy="1758375"/>
              </a:xfrm>
              <a:prstGeom prst="rect">
                <a:avLst/>
              </a:prstGeom>
            </p:spPr>
          </p:pic>
          <p:sp>
            <p:nvSpPr>
              <p:cNvPr id="24" name="TextBox 23">
                <a:extLst>
                  <a:ext uri="{FF2B5EF4-FFF2-40B4-BE49-F238E27FC236}">
                    <a16:creationId xmlns:a16="http://schemas.microsoft.com/office/drawing/2014/main" id="{C893767C-B766-42B2-BC8A-71BF9258B9E1}"/>
                  </a:ext>
                </a:extLst>
              </p:cNvPr>
              <p:cNvSpPr txBox="1"/>
              <p:nvPr/>
            </p:nvSpPr>
            <p:spPr>
              <a:xfrm>
                <a:off x="53109" y="4987641"/>
                <a:ext cx="1144156" cy="369332"/>
              </a:xfrm>
              <a:prstGeom prst="rect">
                <a:avLst/>
              </a:prstGeom>
              <a:noFill/>
            </p:spPr>
            <p:txBody>
              <a:bodyPr wrap="square" rtlCol="0">
                <a:spAutoFit/>
              </a:bodyPr>
              <a:lstStyle/>
              <a:p>
                <a:r>
                  <a:rPr lang="en-US" dirty="0"/>
                  <a:t>+20°</a:t>
                </a:r>
              </a:p>
            </p:txBody>
          </p:sp>
        </p:grpSp>
        <p:sp>
          <p:nvSpPr>
            <p:cNvPr id="27" name="TextBox 26">
              <a:extLst>
                <a:ext uri="{FF2B5EF4-FFF2-40B4-BE49-F238E27FC236}">
                  <a16:creationId xmlns:a16="http://schemas.microsoft.com/office/drawing/2014/main" id="{2647E3EE-FB68-4B86-83BB-8A0E0E7EBA98}"/>
                </a:ext>
              </a:extLst>
            </p:cNvPr>
            <p:cNvSpPr txBox="1"/>
            <p:nvPr/>
          </p:nvSpPr>
          <p:spPr>
            <a:xfrm>
              <a:off x="625187" y="1583145"/>
              <a:ext cx="2104511" cy="369332"/>
            </a:xfrm>
            <a:prstGeom prst="rect">
              <a:avLst/>
            </a:prstGeom>
            <a:noFill/>
          </p:spPr>
          <p:txBody>
            <a:bodyPr wrap="square" rtlCol="0">
              <a:spAutoFit/>
            </a:bodyPr>
            <a:lstStyle/>
            <a:p>
              <a:pPr algn="ctr"/>
              <a:r>
                <a:rPr lang="en-US" b="1" dirty="0"/>
                <a:t>Pressure plots</a:t>
              </a:r>
            </a:p>
          </p:txBody>
        </p:sp>
        <p:sp>
          <p:nvSpPr>
            <p:cNvPr id="28" name="TextBox 27">
              <a:extLst>
                <a:ext uri="{FF2B5EF4-FFF2-40B4-BE49-F238E27FC236}">
                  <a16:creationId xmlns:a16="http://schemas.microsoft.com/office/drawing/2014/main" id="{11A26F11-A45A-4FE1-A26D-66EC0CA4F259}"/>
                </a:ext>
              </a:extLst>
            </p:cNvPr>
            <p:cNvSpPr txBox="1"/>
            <p:nvPr/>
          </p:nvSpPr>
          <p:spPr>
            <a:xfrm>
              <a:off x="3828584" y="1583145"/>
              <a:ext cx="2104511" cy="369332"/>
            </a:xfrm>
            <a:prstGeom prst="rect">
              <a:avLst/>
            </a:prstGeom>
            <a:noFill/>
          </p:spPr>
          <p:txBody>
            <a:bodyPr wrap="square" rtlCol="0">
              <a:spAutoFit/>
            </a:bodyPr>
            <a:lstStyle/>
            <a:p>
              <a:pPr algn="ctr"/>
              <a:r>
                <a:rPr lang="en-US" b="1" dirty="0"/>
                <a:t>Velocity plots</a:t>
              </a:r>
            </a:p>
          </p:txBody>
        </p:sp>
        <p:grpSp>
          <p:nvGrpSpPr>
            <p:cNvPr id="37" name="Group 36">
              <a:extLst>
                <a:ext uri="{FF2B5EF4-FFF2-40B4-BE49-F238E27FC236}">
                  <a16:creationId xmlns:a16="http://schemas.microsoft.com/office/drawing/2014/main" id="{3A11063D-DB5B-405F-A5C0-CEC767F8561B}"/>
                </a:ext>
              </a:extLst>
            </p:cNvPr>
            <p:cNvGrpSpPr/>
            <p:nvPr/>
          </p:nvGrpSpPr>
          <p:grpSpPr>
            <a:xfrm>
              <a:off x="189513" y="1965248"/>
              <a:ext cx="2973853" cy="751306"/>
              <a:chOff x="7104127" y="5148518"/>
              <a:chExt cx="3924300" cy="991425"/>
            </a:xfrm>
          </p:grpSpPr>
          <p:pic>
            <p:nvPicPr>
              <p:cNvPr id="34" name="Picture 33">
                <a:extLst>
                  <a:ext uri="{FF2B5EF4-FFF2-40B4-BE49-F238E27FC236}">
                    <a16:creationId xmlns:a16="http://schemas.microsoft.com/office/drawing/2014/main" id="{363ECB15-0AE0-4274-A072-F605921735E3}"/>
                  </a:ext>
                </a:extLst>
              </p:cNvPr>
              <p:cNvPicPr>
                <a:picLocks noChangeAspect="1"/>
              </p:cNvPicPr>
              <p:nvPr/>
            </p:nvPicPr>
            <p:blipFill>
              <a:blip r:embed="rId7">
                <a:clrChange>
                  <a:clrFrom>
                    <a:srgbClr val="F0F0F0"/>
                  </a:clrFrom>
                  <a:clrTo>
                    <a:srgbClr val="F0F0F0">
                      <a:alpha val="0"/>
                    </a:srgbClr>
                  </a:clrTo>
                </a:clrChange>
              </a:blip>
              <a:stretch>
                <a:fillRect/>
              </a:stretch>
            </p:blipFill>
            <p:spPr>
              <a:xfrm>
                <a:off x="7104127" y="5616068"/>
                <a:ext cx="3924300" cy="523875"/>
              </a:xfrm>
              <a:prstGeom prst="rect">
                <a:avLst/>
              </a:prstGeom>
            </p:spPr>
          </p:pic>
          <p:sp>
            <p:nvSpPr>
              <p:cNvPr id="36" name="TextBox 35">
                <a:extLst>
                  <a:ext uri="{FF2B5EF4-FFF2-40B4-BE49-F238E27FC236}">
                    <a16:creationId xmlns:a16="http://schemas.microsoft.com/office/drawing/2014/main" id="{8CB4B2FE-B226-4471-8781-43471DCE22B3}"/>
                  </a:ext>
                </a:extLst>
              </p:cNvPr>
              <p:cNvSpPr txBox="1"/>
              <p:nvPr/>
            </p:nvSpPr>
            <p:spPr>
              <a:xfrm>
                <a:off x="7716902" y="5148518"/>
                <a:ext cx="2698748" cy="446757"/>
              </a:xfrm>
              <a:prstGeom prst="rect">
                <a:avLst/>
              </a:prstGeom>
              <a:noFill/>
            </p:spPr>
            <p:txBody>
              <a:bodyPr wrap="square" rtlCol="0">
                <a:spAutoFit/>
              </a:bodyPr>
              <a:lstStyle/>
              <a:p>
                <a:pPr algn="ctr"/>
                <a:r>
                  <a:rPr lang="en-US" sz="1600" dirty="0"/>
                  <a:t>Pressure (pa)</a:t>
                </a:r>
              </a:p>
            </p:txBody>
          </p:sp>
        </p:grpSp>
        <p:grpSp>
          <p:nvGrpSpPr>
            <p:cNvPr id="40" name="Group 39">
              <a:extLst>
                <a:ext uri="{FF2B5EF4-FFF2-40B4-BE49-F238E27FC236}">
                  <a16:creationId xmlns:a16="http://schemas.microsoft.com/office/drawing/2014/main" id="{1E48E284-7DEF-47E9-A318-FE13FB92B941}"/>
                </a:ext>
              </a:extLst>
            </p:cNvPr>
            <p:cNvGrpSpPr/>
            <p:nvPr/>
          </p:nvGrpSpPr>
          <p:grpSpPr>
            <a:xfrm>
              <a:off x="3390970" y="1976063"/>
              <a:ext cx="2979737" cy="820921"/>
              <a:chOff x="7100244" y="3972951"/>
              <a:chExt cx="3932064" cy="1083289"/>
            </a:xfrm>
          </p:grpSpPr>
          <p:sp>
            <p:nvSpPr>
              <p:cNvPr id="19" name="TextBox 18">
                <a:extLst>
                  <a:ext uri="{FF2B5EF4-FFF2-40B4-BE49-F238E27FC236}">
                    <a16:creationId xmlns:a16="http://schemas.microsoft.com/office/drawing/2014/main" id="{833FDB12-89DF-4F3D-BD10-562CC42CFD13}"/>
                  </a:ext>
                </a:extLst>
              </p:cNvPr>
              <p:cNvSpPr txBox="1"/>
              <p:nvPr/>
            </p:nvSpPr>
            <p:spPr>
              <a:xfrm>
                <a:off x="7100244" y="3972951"/>
                <a:ext cx="3932064" cy="446757"/>
              </a:xfrm>
              <a:prstGeom prst="rect">
                <a:avLst/>
              </a:prstGeom>
              <a:noFill/>
            </p:spPr>
            <p:txBody>
              <a:bodyPr wrap="square" rtlCol="0">
                <a:spAutoFit/>
              </a:bodyPr>
              <a:lstStyle/>
              <a:p>
                <a:pPr algn="ctr"/>
                <a:r>
                  <a:rPr lang="en-US" sz="1600" dirty="0"/>
                  <a:t>Velocity Magnitude (m/s)</a:t>
                </a:r>
              </a:p>
            </p:txBody>
          </p:sp>
          <p:pic>
            <p:nvPicPr>
              <p:cNvPr id="39" name="Picture 38">
                <a:extLst>
                  <a:ext uri="{FF2B5EF4-FFF2-40B4-BE49-F238E27FC236}">
                    <a16:creationId xmlns:a16="http://schemas.microsoft.com/office/drawing/2014/main" id="{132B86AD-0C9D-4DDE-BD44-5484690A25E0}"/>
                  </a:ext>
                </a:extLst>
              </p:cNvPr>
              <p:cNvPicPr>
                <a:picLocks noChangeAspect="1"/>
              </p:cNvPicPr>
              <p:nvPr/>
            </p:nvPicPr>
            <p:blipFill>
              <a:blip r:embed="rId8">
                <a:clrChange>
                  <a:clrFrom>
                    <a:srgbClr val="F0F0F0"/>
                  </a:clrFrom>
                  <a:clrTo>
                    <a:srgbClr val="F0F0F0">
                      <a:alpha val="0"/>
                    </a:srgbClr>
                  </a:clrTo>
                </a:clrChange>
              </a:blip>
              <a:stretch>
                <a:fillRect/>
              </a:stretch>
            </p:blipFill>
            <p:spPr>
              <a:xfrm>
                <a:off x="7175564" y="4446640"/>
                <a:ext cx="3781425" cy="609600"/>
              </a:xfrm>
              <a:prstGeom prst="rect">
                <a:avLst/>
              </a:prstGeom>
            </p:spPr>
          </p:pic>
        </p:grpSp>
      </p:grpSp>
      <p:graphicFrame>
        <p:nvGraphicFramePr>
          <p:cNvPr id="47" name="Table 5">
            <a:extLst>
              <a:ext uri="{FF2B5EF4-FFF2-40B4-BE49-F238E27FC236}">
                <a16:creationId xmlns:a16="http://schemas.microsoft.com/office/drawing/2014/main" id="{E7FFCF48-A485-4EBD-8DB5-8135A57882E0}"/>
              </a:ext>
            </a:extLst>
          </p:cNvPr>
          <p:cNvGraphicFramePr>
            <a:graphicFrameLocks noGrp="1"/>
          </p:cNvGraphicFramePr>
          <p:nvPr>
            <p:extLst>
              <p:ext uri="{D42A27DB-BD31-4B8C-83A1-F6EECF244321}">
                <p14:modId xmlns:p14="http://schemas.microsoft.com/office/powerpoint/2010/main" val="3741691236"/>
              </p:ext>
            </p:extLst>
          </p:nvPr>
        </p:nvGraphicFramePr>
        <p:xfrm>
          <a:off x="556908" y="5491757"/>
          <a:ext cx="4811381" cy="1112520"/>
        </p:xfrm>
        <a:graphic>
          <a:graphicData uri="http://schemas.openxmlformats.org/drawingml/2006/table">
            <a:tbl>
              <a:tblPr firstRow="1" bandRow="1">
                <a:tableStyleId>{5C22544A-7EE6-4342-B048-85BDC9FD1C3A}</a:tableStyleId>
              </a:tblPr>
              <a:tblGrid>
                <a:gridCol w="1610311">
                  <a:extLst>
                    <a:ext uri="{9D8B030D-6E8A-4147-A177-3AD203B41FA5}">
                      <a16:colId xmlns:a16="http://schemas.microsoft.com/office/drawing/2014/main" val="3474139897"/>
                    </a:ext>
                  </a:extLst>
                </a:gridCol>
                <a:gridCol w="1550840">
                  <a:extLst>
                    <a:ext uri="{9D8B030D-6E8A-4147-A177-3AD203B41FA5}">
                      <a16:colId xmlns:a16="http://schemas.microsoft.com/office/drawing/2014/main" val="2493128906"/>
                    </a:ext>
                  </a:extLst>
                </a:gridCol>
                <a:gridCol w="1650230">
                  <a:extLst>
                    <a:ext uri="{9D8B030D-6E8A-4147-A177-3AD203B41FA5}">
                      <a16:colId xmlns:a16="http://schemas.microsoft.com/office/drawing/2014/main" val="765988205"/>
                    </a:ext>
                  </a:extLst>
                </a:gridCol>
              </a:tblGrid>
              <a:tr h="370840">
                <a:tc>
                  <a:txBody>
                    <a:bodyPr/>
                    <a:lstStyle/>
                    <a:p>
                      <a:pPr algn="ctr"/>
                      <a:r>
                        <a:rPr lang="en-US" dirty="0">
                          <a:solidFill>
                            <a:schemeClr val="tx1"/>
                          </a:solidFill>
                        </a:rPr>
                        <a:t>Variant</a:t>
                      </a:r>
                    </a:p>
                  </a:txBody>
                  <a:tcPr anchor="b">
                    <a:lnL w="12700" cmpd="sng">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r>
                        <a:rPr lang="en-US" dirty="0">
                          <a:solidFill>
                            <a:schemeClr val="tx1"/>
                          </a:solidFill>
                        </a:rPr>
                        <a:t>C</a:t>
                      </a:r>
                      <a:r>
                        <a:rPr lang="en-US" baseline="-25000" dirty="0">
                          <a:solidFill>
                            <a:schemeClr val="tx1"/>
                          </a:solidFill>
                        </a:rPr>
                        <a:t>D</a:t>
                      </a:r>
                      <a:r>
                        <a:rPr lang="en-US" dirty="0">
                          <a:solidFill>
                            <a:schemeClr val="tx1"/>
                          </a:solidFill>
                        </a:rPr>
                        <a:t> [-]</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C</a:t>
                      </a:r>
                      <a:r>
                        <a:rPr lang="en-US" baseline="-25000" dirty="0">
                          <a:solidFill>
                            <a:schemeClr val="tx1"/>
                          </a:solidFill>
                        </a:rPr>
                        <a:t>L</a:t>
                      </a:r>
                      <a:r>
                        <a:rPr lang="en-US" dirty="0">
                          <a:solidFill>
                            <a:schemeClr val="tx1"/>
                          </a:solidFill>
                        </a:rPr>
                        <a:t> [-]</a:t>
                      </a:r>
                    </a:p>
                  </a:txBody>
                  <a:tcPr anchor="b">
                    <a:lnL w="12700"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86"/>
                  </a:ext>
                </a:extLst>
              </a:tr>
              <a:tr h="370840">
                <a:tc>
                  <a:txBody>
                    <a:bodyPr/>
                    <a:lstStyle/>
                    <a:p>
                      <a:pPr algn="l"/>
                      <a:r>
                        <a:rPr lang="en-US" dirty="0">
                          <a:solidFill>
                            <a:schemeClr val="tx1"/>
                          </a:solidFill>
                        </a:rPr>
                        <a:t>Nominal angle</a:t>
                      </a:r>
                    </a:p>
                  </a:txBody>
                  <a:tcPr anchor="ctr">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0.570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-1.925</a:t>
                      </a:r>
                    </a:p>
                  </a:txBody>
                  <a:tcPr anchor="ctr">
                    <a:lnL w="12700"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3567289"/>
                  </a:ext>
                </a:extLst>
              </a:tr>
              <a:tr h="370840">
                <a:tc>
                  <a:txBody>
                    <a:bodyPr/>
                    <a:lstStyle/>
                    <a:p>
                      <a:pPr algn="l"/>
                      <a:r>
                        <a:rPr lang="en-US" dirty="0">
                          <a:solidFill>
                            <a:schemeClr val="tx1"/>
                          </a:solidFill>
                        </a:rPr>
                        <a:t>+20° pitch</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0.735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-1.924</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1324061"/>
                  </a:ext>
                </a:extLst>
              </a:tr>
            </a:tbl>
          </a:graphicData>
        </a:graphic>
      </p:graphicFrame>
    </p:spTree>
    <p:extLst>
      <p:ext uri="{BB962C8B-B14F-4D97-AF65-F5344CB8AC3E}">
        <p14:creationId xmlns:p14="http://schemas.microsoft.com/office/powerpoint/2010/main" val="3838456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392115" y="1848656"/>
            <a:ext cx="4811381" cy="2741128"/>
          </a:xfrm>
        </p:spPr>
        <p:txBody>
          <a:bodyPr>
            <a:normAutofit/>
          </a:bodyPr>
          <a:lstStyle/>
          <a:p>
            <a:pPr marL="427038" lvl="1" indent="-342900"/>
            <a:r>
              <a:rPr lang="en-US" sz="2000" dirty="0"/>
              <a:t>With this particular comparison, we see that with the increased pitch angle we get a higher drag and a slightly lower downforce (i.e. negative lift).</a:t>
            </a:r>
          </a:p>
          <a:p>
            <a:pPr marL="427038" lvl="1" indent="-342900"/>
            <a:r>
              <a:rPr lang="en-US" sz="2000" dirty="0"/>
              <a:t>Try to interpret the pressure and velocity plots to understand why this is the case.</a:t>
            </a:r>
          </a:p>
          <a:p>
            <a:pPr marL="427038" lvl="1" indent="-342900"/>
            <a:r>
              <a:rPr lang="en-US" sz="2000" dirty="0"/>
              <a:t>Questions on this can be answered at the end of the week.</a:t>
            </a:r>
            <a:endParaRPr lang="en-US" sz="2000" u="sng" dirty="0"/>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30" name="Title 1">
            <a:extLst>
              <a:ext uri="{FF2B5EF4-FFF2-40B4-BE49-F238E27FC236}">
                <a16:creationId xmlns:a16="http://schemas.microsoft.com/office/drawing/2014/main" id="{E9A004D1-194F-4113-B788-24A1095AFA11}"/>
              </a:ext>
            </a:extLst>
          </p:cNvPr>
          <p:cNvSpPr>
            <a:spLocks noGrp="1"/>
          </p:cNvSpPr>
          <p:nvPr>
            <p:ph type="title"/>
          </p:nvPr>
        </p:nvSpPr>
        <p:spPr>
          <a:xfrm>
            <a:off x="838200" y="0"/>
            <a:ext cx="10515600" cy="1325563"/>
          </a:xfrm>
        </p:spPr>
        <p:txBody>
          <a:bodyPr/>
          <a:lstStyle/>
          <a:p>
            <a:r>
              <a:rPr lang="en-US" dirty="0"/>
              <a:t>Week 4: ParaView post processing</a:t>
            </a:r>
          </a:p>
        </p:txBody>
      </p:sp>
      <p:grpSp>
        <p:nvGrpSpPr>
          <p:cNvPr id="45" name="Group 44">
            <a:extLst>
              <a:ext uri="{FF2B5EF4-FFF2-40B4-BE49-F238E27FC236}">
                <a16:creationId xmlns:a16="http://schemas.microsoft.com/office/drawing/2014/main" id="{C3B62EC0-47E9-49B2-A577-8ECEF717A927}"/>
              </a:ext>
            </a:extLst>
          </p:cNvPr>
          <p:cNvGrpSpPr/>
          <p:nvPr/>
        </p:nvGrpSpPr>
        <p:grpSpPr>
          <a:xfrm>
            <a:off x="5649581" y="1325563"/>
            <a:ext cx="6291619" cy="4849108"/>
            <a:chOff x="79088" y="1583145"/>
            <a:chExt cx="6291619" cy="4849108"/>
          </a:xfrm>
        </p:grpSpPr>
        <p:grpSp>
          <p:nvGrpSpPr>
            <p:cNvPr id="41" name="Group 40">
              <a:extLst>
                <a:ext uri="{FF2B5EF4-FFF2-40B4-BE49-F238E27FC236}">
                  <a16:creationId xmlns:a16="http://schemas.microsoft.com/office/drawing/2014/main" id="{D318D630-CA1A-427C-98C9-BE580D5C59BF}"/>
                </a:ext>
              </a:extLst>
            </p:cNvPr>
            <p:cNvGrpSpPr/>
            <p:nvPr/>
          </p:nvGrpSpPr>
          <p:grpSpPr>
            <a:xfrm>
              <a:off x="165904" y="2888394"/>
              <a:ext cx="3031836" cy="1738312"/>
              <a:chOff x="139925" y="3064919"/>
              <a:chExt cx="3031836" cy="1738312"/>
            </a:xfrm>
          </p:grpSpPr>
          <p:pic>
            <p:nvPicPr>
              <p:cNvPr id="10" name="Picture 9">
                <a:extLst>
                  <a:ext uri="{FF2B5EF4-FFF2-40B4-BE49-F238E27FC236}">
                    <a16:creationId xmlns:a16="http://schemas.microsoft.com/office/drawing/2014/main" id="{6D86C165-A2D9-403C-9BE4-55C7A4F37393}"/>
                  </a:ext>
                </a:extLst>
              </p:cNvPr>
              <p:cNvPicPr>
                <a:picLocks noChangeAspect="1"/>
              </p:cNvPicPr>
              <p:nvPr/>
            </p:nvPicPr>
            <p:blipFill rotWithShape="1">
              <a:blip r:embed="rId3">
                <a:extLst>
                  <a:ext uri="{28A0092B-C50C-407E-A947-70E740481C1C}">
                    <a14:useLocalDpi xmlns:a14="http://schemas.microsoft.com/office/drawing/2010/main" val="0"/>
                  </a:ext>
                </a:extLst>
              </a:blip>
              <a:srcRect t="17537" b="20351"/>
              <a:stretch/>
            </p:blipFill>
            <p:spPr>
              <a:xfrm>
                <a:off x="139925" y="3064919"/>
                <a:ext cx="3031836" cy="1738312"/>
              </a:xfrm>
              <a:prstGeom prst="rect">
                <a:avLst/>
              </a:prstGeom>
            </p:spPr>
          </p:pic>
          <p:sp>
            <p:nvSpPr>
              <p:cNvPr id="21" name="TextBox 20">
                <a:extLst>
                  <a:ext uri="{FF2B5EF4-FFF2-40B4-BE49-F238E27FC236}">
                    <a16:creationId xmlns:a16="http://schemas.microsoft.com/office/drawing/2014/main" id="{E11BA0BD-C807-4635-B7B0-C2519DDE5F11}"/>
                  </a:ext>
                </a:extLst>
              </p:cNvPr>
              <p:cNvSpPr txBox="1"/>
              <p:nvPr/>
            </p:nvSpPr>
            <p:spPr>
              <a:xfrm>
                <a:off x="139925" y="3068830"/>
                <a:ext cx="1144156" cy="369332"/>
              </a:xfrm>
              <a:prstGeom prst="rect">
                <a:avLst/>
              </a:prstGeom>
              <a:noFill/>
            </p:spPr>
            <p:txBody>
              <a:bodyPr wrap="square" rtlCol="0">
                <a:spAutoFit/>
              </a:bodyPr>
              <a:lstStyle/>
              <a:p>
                <a:r>
                  <a:rPr lang="en-US" dirty="0"/>
                  <a:t>Nominal</a:t>
                </a:r>
              </a:p>
            </p:txBody>
          </p:sp>
        </p:grpSp>
        <p:grpSp>
          <p:nvGrpSpPr>
            <p:cNvPr id="44" name="Group 43">
              <a:extLst>
                <a:ext uri="{FF2B5EF4-FFF2-40B4-BE49-F238E27FC236}">
                  <a16:creationId xmlns:a16="http://schemas.microsoft.com/office/drawing/2014/main" id="{08081874-FCAE-4723-A0BB-6C841CF8DFED}"/>
                </a:ext>
              </a:extLst>
            </p:cNvPr>
            <p:cNvGrpSpPr/>
            <p:nvPr/>
          </p:nvGrpSpPr>
          <p:grpSpPr>
            <a:xfrm>
              <a:off x="3465855" y="2888394"/>
              <a:ext cx="2865582" cy="1738312"/>
              <a:chOff x="3461151" y="3033520"/>
              <a:chExt cx="2865582" cy="1738312"/>
            </a:xfrm>
          </p:grpSpPr>
          <p:pic>
            <p:nvPicPr>
              <p:cNvPr id="8" name="Picture 7" descr="A close up of a logo&#10;&#10;Description automatically generated">
                <a:extLst>
                  <a:ext uri="{FF2B5EF4-FFF2-40B4-BE49-F238E27FC236}">
                    <a16:creationId xmlns:a16="http://schemas.microsoft.com/office/drawing/2014/main" id="{82DB66DB-F3A0-4B4C-A3CF-B21CDA062383}"/>
                  </a:ext>
                </a:extLst>
              </p:cNvPr>
              <p:cNvPicPr>
                <a:picLocks noChangeAspect="1"/>
              </p:cNvPicPr>
              <p:nvPr/>
            </p:nvPicPr>
            <p:blipFill rotWithShape="1">
              <a:blip r:embed="rId4">
                <a:extLst>
                  <a:ext uri="{28A0092B-C50C-407E-A947-70E740481C1C}">
                    <a14:useLocalDpi xmlns:a14="http://schemas.microsoft.com/office/drawing/2010/main" val="0"/>
                  </a:ext>
                </a:extLst>
              </a:blip>
              <a:srcRect t="16012" b="16661"/>
              <a:stretch/>
            </p:blipFill>
            <p:spPr>
              <a:xfrm>
                <a:off x="3461151" y="3043626"/>
                <a:ext cx="2865582" cy="1728206"/>
              </a:xfrm>
              <a:prstGeom prst="rect">
                <a:avLst/>
              </a:prstGeom>
            </p:spPr>
          </p:pic>
          <p:sp>
            <p:nvSpPr>
              <p:cNvPr id="22" name="TextBox 21">
                <a:extLst>
                  <a:ext uri="{FF2B5EF4-FFF2-40B4-BE49-F238E27FC236}">
                    <a16:creationId xmlns:a16="http://schemas.microsoft.com/office/drawing/2014/main" id="{8B5C877A-B818-4199-861F-3FA1A1D3C349}"/>
                  </a:ext>
                </a:extLst>
              </p:cNvPr>
              <p:cNvSpPr txBox="1"/>
              <p:nvPr/>
            </p:nvSpPr>
            <p:spPr>
              <a:xfrm>
                <a:off x="3461151" y="3033520"/>
                <a:ext cx="1144156" cy="369332"/>
              </a:xfrm>
              <a:prstGeom prst="rect">
                <a:avLst/>
              </a:prstGeom>
              <a:noFill/>
            </p:spPr>
            <p:txBody>
              <a:bodyPr wrap="square" rtlCol="0">
                <a:spAutoFit/>
              </a:bodyPr>
              <a:lstStyle/>
              <a:p>
                <a:r>
                  <a:rPr lang="en-US" dirty="0"/>
                  <a:t>Nominal</a:t>
                </a:r>
              </a:p>
            </p:txBody>
          </p:sp>
        </p:grpSp>
        <p:grpSp>
          <p:nvGrpSpPr>
            <p:cNvPr id="43" name="Group 42">
              <a:extLst>
                <a:ext uri="{FF2B5EF4-FFF2-40B4-BE49-F238E27FC236}">
                  <a16:creationId xmlns:a16="http://schemas.microsoft.com/office/drawing/2014/main" id="{BD7F5AAF-F1B8-4F4A-86E3-EFE1D83F825B}"/>
                </a:ext>
              </a:extLst>
            </p:cNvPr>
            <p:cNvGrpSpPr/>
            <p:nvPr/>
          </p:nvGrpSpPr>
          <p:grpSpPr>
            <a:xfrm>
              <a:off x="3430238" y="4662700"/>
              <a:ext cx="2901199" cy="1769553"/>
              <a:chOff x="3425535" y="4987641"/>
              <a:chExt cx="2901199" cy="1769553"/>
            </a:xfrm>
          </p:grpSpPr>
          <p:pic>
            <p:nvPicPr>
              <p:cNvPr id="14" name="Picture 13">
                <a:extLst>
                  <a:ext uri="{FF2B5EF4-FFF2-40B4-BE49-F238E27FC236}">
                    <a16:creationId xmlns:a16="http://schemas.microsoft.com/office/drawing/2014/main" id="{56BC0256-A3E7-4AF9-B68F-801303CEFBCF}"/>
                  </a:ext>
                </a:extLst>
              </p:cNvPr>
              <p:cNvPicPr>
                <a:picLocks noChangeAspect="1"/>
              </p:cNvPicPr>
              <p:nvPr/>
            </p:nvPicPr>
            <p:blipFill rotWithShape="1">
              <a:blip r:embed="rId5">
                <a:extLst>
                  <a:ext uri="{28A0092B-C50C-407E-A947-70E740481C1C}">
                    <a14:useLocalDpi xmlns:a14="http://schemas.microsoft.com/office/drawing/2010/main" val="0"/>
                  </a:ext>
                </a:extLst>
              </a:blip>
              <a:srcRect t="17290" r="1044" b="16929"/>
              <a:stretch/>
            </p:blipFill>
            <p:spPr>
              <a:xfrm>
                <a:off x="3461152" y="4998819"/>
                <a:ext cx="2865582" cy="1758375"/>
              </a:xfrm>
              <a:prstGeom prst="rect">
                <a:avLst/>
              </a:prstGeom>
            </p:spPr>
          </p:pic>
          <p:sp>
            <p:nvSpPr>
              <p:cNvPr id="23" name="TextBox 22">
                <a:extLst>
                  <a:ext uri="{FF2B5EF4-FFF2-40B4-BE49-F238E27FC236}">
                    <a16:creationId xmlns:a16="http://schemas.microsoft.com/office/drawing/2014/main" id="{5B7D3906-1EDA-4722-BA5C-33F43F7ADCB2}"/>
                  </a:ext>
                </a:extLst>
              </p:cNvPr>
              <p:cNvSpPr txBox="1"/>
              <p:nvPr/>
            </p:nvSpPr>
            <p:spPr>
              <a:xfrm>
                <a:off x="3425535" y="4987641"/>
                <a:ext cx="1144156" cy="369332"/>
              </a:xfrm>
              <a:prstGeom prst="rect">
                <a:avLst/>
              </a:prstGeom>
              <a:noFill/>
            </p:spPr>
            <p:txBody>
              <a:bodyPr wrap="square" rtlCol="0">
                <a:spAutoFit/>
              </a:bodyPr>
              <a:lstStyle/>
              <a:p>
                <a:r>
                  <a:rPr lang="en-US" dirty="0"/>
                  <a:t>+20°</a:t>
                </a:r>
              </a:p>
            </p:txBody>
          </p:sp>
        </p:grpSp>
        <p:grpSp>
          <p:nvGrpSpPr>
            <p:cNvPr id="42" name="Group 41">
              <a:extLst>
                <a:ext uri="{FF2B5EF4-FFF2-40B4-BE49-F238E27FC236}">
                  <a16:creationId xmlns:a16="http://schemas.microsoft.com/office/drawing/2014/main" id="{C8998968-29D7-4BF3-8666-DE6B69592675}"/>
                </a:ext>
              </a:extLst>
            </p:cNvPr>
            <p:cNvGrpSpPr/>
            <p:nvPr/>
          </p:nvGrpSpPr>
          <p:grpSpPr>
            <a:xfrm>
              <a:off x="79088" y="4662700"/>
              <a:ext cx="3118652" cy="1769553"/>
              <a:chOff x="53109" y="4987641"/>
              <a:chExt cx="3118652" cy="1769553"/>
            </a:xfrm>
          </p:grpSpPr>
          <p:pic>
            <p:nvPicPr>
              <p:cNvPr id="12" name="Picture 11">
                <a:extLst>
                  <a:ext uri="{FF2B5EF4-FFF2-40B4-BE49-F238E27FC236}">
                    <a16:creationId xmlns:a16="http://schemas.microsoft.com/office/drawing/2014/main" id="{CECF0E3B-9AA8-4590-9F64-1EB71BD08E46}"/>
                  </a:ext>
                </a:extLst>
              </p:cNvPr>
              <p:cNvPicPr>
                <a:picLocks noChangeAspect="1"/>
              </p:cNvPicPr>
              <p:nvPr/>
            </p:nvPicPr>
            <p:blipFill rotWithShape="1">
              <a:blip r:embed="rId6">
                <a:extLst>
                  <a:ext uri="{28A0092B-C50C-407E-A947-70E740481C1C}">
                    <a14:useLocalDpi xmlns:a14="http://schemas.microsoft.com/office/drawing/2010/main" val="0"/>
                  </a:ext>
                </a:extLst>
              </a:blip>
              <a:srcRect t="24024" r="2296" b="14588"/>
              <a:stretch/>
            </p:blipFill>
            <p:spPr>
              <a:xfrm>
                <a:off x="139925" y="4998819"/>
                <a:ext cx="3031836" cy="1758375"/>
              </a:xfrm>
              <a:prstGeom prst="rect">
                <a:avLst/>
              </a:prstGeom>
            </p:spPr>
          </p:pic>
          <p:sp>
            <p:nvSpPr>
              <p:cNvPr id="24" name="TextBox 23">
                <a:extLst>
                  <a:ext uri="{FF2B5EF4-FFF2-40B4-BE49-F238E27FC236}">
                    <a16:creationId xmlns:a16="http://schemas.microsoft.com/office/drawing/2014/main" id="{C893767C-B766-42B2-BC8A-71BF9258B9E1}"/>
                  </a:ext>
                </a:extLst>
              </p:cNvPr>
              <p:cNvSpPr txBox="1"/>
              <p:nvPr/>
            </p:nvSpPr>
            <p:spPr>
              <a:xfrm>
                <a:off x="53109" y="4987641"/>
                <a:ext cx="1144156" cy="369332"/>
              </a:xfrm>
              <a:prstGeom prst="rect">
                <a:avLst/>
              </a:prstGeom>
              <a:noFill/>
            </p:spPr>
            <p:txBody>
              <a:bodyPr wrap="square" rtlCol="0">
                <a:spAutoFit/>
              </a:bodyPr>
              <a:lstStyle/>
              <a:p>
                <a:r>
                  <a:rPr lang="en-US" dirty="0"/>
                  <a:t>+20°</a:t>
                </a:r>
              </a:p>
            </p:txBody>
          </p:sp>
        </p:grpSp>
        <p:sp>
          <p:nvSpPr>
            <p:cNvPr id="27" name="TextBox 26">
              <a:extLst>
                <a:ext uri="{FF2B5EF4-FFF2-40B4-BE49-F238E27FC236}">
                  <a16:creationId xmlns:a16="http://schemas.microsoft.com/office/drawing/2014/main" id="{2647E3EE-FB68-4B86-83BB-8A0E0E7EBA98}"/>
                </a:ext>
              </a:extLst>
            </p:cNvPr>
            <p:cNvSpPr txBox="1"/>
            <p:nvPr/>
          </p:nvSpPr>
          <p:spPr>
            <a:xfrm>
              <a:off x="625187" y="1583145"/>
              <a:ext cx="2104511" cy="369332"/>
            </a:xfrm>
            <a:prstGeom prst="rect">
              <a:avLst/>
            </a:prstGeom>
            <a:noFill/>
          </p:spPr>
          <p:txBody>
            <a:bodyPr wrap="square" rtlCol="0">
              <a:spAutoFit/>
            </a:bodyPr>
            <a:lstStyle/>
            <a:p>
              <a:pPr algn="ctr"/>
              <a:r>
                <a:rPr lang="en-US" b="1" dirty="0"/>
                <a:t>Pressure plots</a:t>
              </a:r>
            </a:p>
          </p:txBody>
        </p:sp>
        <p:sp>
          <p:nvSpPr>
            <p:cNvPr id="28" name="TextBox 27">
              <a:extLst>
                <a:ext uri="{FF2B5EF4-FFF2-40B4-BE49-F238E27FC236}">
                  <a16:creationId xmlns:a16="http://schemas.microsoft.com/office/drawing/2014/main" id="{11A26F11-A45A-4FE1-A26D-66EC0CA4F259}"/>
                </a:ext>
              </a:extLst>
            </p:cNvPr>
            <p:cNvSpPr txBox="1"/>
            <p:nvPr/>
          </p:nvSpPr>
          <p:spPr>
            <a:xfrm>
              <a:off x="3828584" y="1583145"/>
              <a:ext cx="2104511" cy="369332"/>
            </a:xfrm>
            <a:prstGeom prst="rect">
              <a:avLst/>
            </a:prstGeom>
            <a:noFill/>
          </p:spPr>
          <p:txBody>
            <a:bodyPr wrap="square" rtlCol="0">
              <a:spAutoFit/>
            </a:bodyPr>
            <a:lstStyle/>
            <a:p>
              <a:pPr algn="ctr"/>
              <a:r>
                <a:rPr lang="en-US" b="1" dirty="0"/>
                <a:t>Velocity plots</a:t>
              </a:r>
            </a:p>
          </p:txBody>
        </p:sp>
        <p:grpSp>
          <p:nvGrpSpPr>
            <p:cNvPr id="37" name="Group 36">
              <a:extLst>
                <a:ext uri="{FF2B5EF4-FFF2-40B4-BE49-F238E27FC236}">
                  <a16:creationId xmlns:a16="http://schemas.microsoft.com/office/drawing/2014/main" id="{3A11063D-DB5B-405F-A5C0-CEC767F8561B}"/>
                </a:ext>
              </a:extLst>
            </p:cNvPr>
            <p:cNvGrpSpPr/>
            <p:nvPr/>
          </p:nvGrpSpPr>
          <p:grpSpPr>
            <a:xfrm>
              <a:off x="189513" y="1965248"/>
              <a:ext cx="2973853" cy="751306"/>
              <a:chOff x="7104127" y="5148518"/>
              <a:chExt cx="3924300" cy="991425"/>
            </a:xfrm>
          </p:grpSpPr>
          <p:pic>
            <p:nvPicPr>
              <p:cNvPr id="34" name="Picture 33">
                <a:extLst>
                  <a:ext uri="{FF2B5EF4-FFF2-40B4-BE49-F238E27FC236}">
                    <a16:creationId xmlns:a16="http://schemas.microsoft.com/office/drawing/2014/main" id="{363ECB15-0AE0-4274-A072-F605921735E3}"/>
                  </a:ext>
                </a:extLst>
              </p:cNvPr>
              <p:cNvPicPr>
                <a:picLocks noChangeAspect="1"/>
              </p:cNvPicPr>
              <p:nvPr/>
            </p:nvPicPr>
            <p:blipFill>
              <a:blip r:embed="rId7">
                <a:clrChange>
                  <a:clrFrom>
                    <a:srgbClr val="F0F0F0"/>
                  </a:clrFrom>
                  <a:clrTo>
                    <a:srgbClr val="F0F0F0">
                      <a:alpha val="0"/>
                    </a:srgbClr>
                  </a:clrTo>
                </a:clrChange>
              </a:blip>
              <a:stretch>
                <a:fillRect/>
              </a:stretch>
            </p:blipFill>
            <p:spPr>
              <a:xfrm>
                <a:off x="7104127" y="5616068"/>
                <a:ext cx="3924300" cy="523875"/>
              </a:xfrm>
              <a:prstGeom prst="rect">
                <a:avLst/>
              </a:prstGeom>
            </p:spPr>
          </p:pic>
          <p:sp>
            <p:nvSpPr>
              <p:cNvPr id="36" name="TextBox 35">
                <a:extLst>
                  <a:ext uri="{FF2B5EF4-FFF2-40B4-BE49-F238E27FC236}">
                    <a16:creationId xmlns:a16="http://schemas.microsoft.com/office/drawing/2014/main" id="{8CB4B2FE-B226-4471-8781-43471DCE22B3}"/>
                  </a:ext>
                </a:extLst>
              </p:cNvPr>
              <p:cNvSpPr txBox="1"/>
              <p:nvPr/>
            </p:nvSpPr>
            <p:spPr>
              <a:xfrm>
                <a:off x="7716902" y="5148518"/>
                <a:ext cx="2698748" cy="446757"/>
              </a:xfrm>
              <a:prstGeom prst="rect">
                <a:avLst/>
              </a:prstGeom>
              <a:noFill/>
            </p:spPr>
            <p:txBody>
              <a:bodyPr wrap="square" rtlCol="0">
                <a:spAutoFit/>
              </a:bodyPr>
              <a:lstStyle/>
              <a:p>
                <a:pPr algn="ctr"/>
                <a:r>
                  <a:rPr lang="en-US" sz="1600" dirty="0"/>
                  <a:t>Pressure (pa)</a:t>
                </a:r>
              </a:p>
            </p:txBody>
          </p:sp>
        </p:grpSp>
        <p:grpSp>
          <p:nvGrpSpPr>
            <p:cNvPr id="40" name="Group 39">
              <a:extLst>
                <a:ext uri="{FF2B5EF4-FFF2-40B4-BE49-F238E27FC236}">
                  <a16:creationId xmlns:a16="http://schemas.microsoft.com/office/drawing/2014/main" id="{1E48E284-7DEF-47E9-A318-FE13FB92B941}"/>
                </a:ext>
              </a:extLst>
            </p:cNvPr>
            <p:cNvGrpSpPr/>
            <p:nvPr/>
          </p:nvGrpSpPr>
          <p:grpSpPr>
            <a:xfrm>
              <a:off x="3390970" y="1976063"/>
              <a:ext cx="2979737" cy="820921"/>
              <a:chOff x="7100244" y="3972951"/>
              <a:chExt cx="3932064" cy="1083289"/>
            </a:xfrm>
          </p:grpSpPr>
          <p:sp>
            <p:nvSpPr>
              <p:cNvPr id="19" name="TextBox 18">
                <a:extLst>
                  <a:ext uri="{FF2B5EF4-FFF2-40B4-BE49-F238E27FC236}">
                    <a16:creationId xmlns:a16="http://schemas.microsoft.com/office/drawing/2014/main" id="{833FDB12-89DF-4F3D-BD10-562CC42CFD13}"/>
                  </a:ext>
                </a:extLst>
              </p:cNvPr>
              <p:cNvSpPr txBox="1"/>
              <p:nvPr/>
            </p:nvSpPr>
            <p:spPr>
              <a:xfrm>
                <a:off x="7100244" y="3972951"/>
                <a:ext cx="3932064" cy="446757"/>
              </a:xfrm>
              <a:prstGeom prst="rect">
                <a:avLst/>
              </a:prstGeom>
              <a:noFill/>
            </p:spPr>
            <p:txBody>
              <a:bodyPr wrap="square" rtlCol="0">
                <a:spAutoFit/>
              </a:bodyPr>
              <a:lstStyle/>
              <a:p>
                <a:pPr algn="ctr"/>
                <a:r>
                  <a:rPr lang="en-US" sz="1600" dirty="0"/>
                  <a:t>Velocity Magnitude (m/s)</a:t>
                </a:r>
              </a:p>
            </p:txBody>
          </p:sp>
          <p:pic>
            <p:nvPicPr>
              <p:cNvPr id="39" name="Picture 38">
                <a:extLst>
                  <a:ext uri="{FF2B5EF4-FFF2-40B4-BE49-F238E27FC236}">
                    <a16:creationId xmlns:a16="http://schemas.microsoft.com/office/drawing/2014/main" id="{132B86AD-0C9D-4DDE-BD44-5484690A25E0}"/>
                  </a:ext>
                </a:extLst>
              </p:cNvPr>
              <p:cNvPicPr>
                <a:picLocks noChangeAspect="1"/>
              </p:cNvPicPr>
              <p:nvPr/>
            </p:nvPicPr>
            <p:blipFill>
              <a:blip r:embed="rId8">
                <a:clrChange>
                  <a:clrFrom>
                    <a:srgbClr val="F0F0F0"/>
                  </a:clrFrom>
                  <a:clrTo>
                    <a:srgbClr val="F0F0F0">
                      <a:alpha val="0"/>
                    </a:srgbClr>
                  </a:clrTo>
                </a:clrChange>
              </a:blip>
              <a:stretch>
                <a:fillRect/>
              </a:stretch>
            </p:blipFill>
            <p:spPr>
              <a:xfrm>
                <a:off x="7175564" y="4446640"/>
                <a:ext cx="3781425" cy="609600"/>
              </a:xfrm>
              <a:prstGeom prst="rect">
                <a:avLst/>
              </a:prstGeom>
            </p:spPr>
          </p:pic>
        </p:grpSp>
      </p:grpSp>
      <p:graphicFrame>
        <p:nvGraphicFramePr>
          <p:cNvPr id="47" name="Table 5">
            <a:extLst>
              <a:ext uri="{FF2B5EF4-FFF2-40B4-BE49-F238E27FC236}">
                <a16:creationId xmlns:a16="http://schemas.microsoft.com/office/drawing/2014/main" id="{E7FFCF48-A485-4EBD-8DB5-8135A57882E0}"/>
              </a:ext>
            </a:extLst>
          </p:cNvPr>
          <p:cNvGraphicFramePr>
            <a:graphicFrameLocks noGrp="1"/>
          </p:cNvGraphicFramePr>
          <p:nvPr>
            <p:extLst>
              <p:ext uri="{D42A27DB-BD31-4B8C-83A1-F6EECF244321}">
                <p14:modId xmlns:p14="http://schemas.microsoft.com/office/powerpoint/2010/main" val="3316283794"/>
              </p:ext>
            </p:extLst>
          </p:nvPr>
        </p:nvGraphicFramePr>
        <p:xfrm>
          <a:off x="556908" y="4774450"/>
          <a:ext cx="4811381" cy="1112520"/>
        </p:xfrm>
        <a:graphic>
          <a:graphicData uri="http://schemas.openxmlformats.org/drawingml/2006/table">
            <a:tbl>
              <a:tblPr firstRow="1" bandRow="1">
                <a:tableStyleId>{5C22544A-7EE6-4342-B048-85BDC9FD1C3A}</a:tableStyleId>
              </a:tblPr>
              <a:tblGrid>
                <a:gridCol w="1610311">
                  <a:extLst>
                    <a:ext uri="{9D8B030D-6E8A-4147-A177-3AD203B41FA5}">
                      <a16:colId xmlns:a16="http://schemas.microsoft.com/office/drawing/2014/main" val="3474139897"/>
                    </a:ext>
                  </a:extLst>
                </a:gridCol>
                <a:gridCol w="1550840">
                  <a:extLst>
                    <a:ext uri="{9D8B030D-6E8A-4147-A177-3AD203B41FA5}">
                      <a16:colId xmlns:a16="http://schemas.microsoft.com/office/drawing/2014/main" val="2493128906"/>
                    </a:ext>
                  </a:extLst>
                </a:gridCol>
                <a:gridCol w="1650230">
                  <a:extLst>
                    <a:ext uri="{9D8B030D-6E8A-4147-A177-3AD203B41FA5}">
                      <a16:colId xmlns:a16="http://schemas.microsoft.com/office/drawing/2014/main" val="765988205"/>
                    </a:ext>
                  </a:extLst>
                </a:gridCol>
              </a:tblGrid>
              <a:tr h="370840">
                <a:tc>
                  <a:txBody>
                    <a:bodyPr/>
                    <a:lstStyle/>
                    <a:p>
                      <a:pPr algn="ctr"/>
                      <a:r>
                        <a:rPr lang="en-US" dirty="0">
                          <a:solidFill>
                            <a:schemeClr val="tx1"/>
                          </a:solidFill>
                        </a:rPr>
                        <a:t>Variant</a:t>
                      </a:r>
                    </a:p>
                  </a:txBody>
                  <a:tcPr anchor="b">
                    <a:lnL w="12700" cmpd="sng">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r>
                        <a:rPr lang="en-US" dirty="0">
                          <a:solidFill>
                            <a:schemeClr val="tx1"/>
                          </a:solidFill>
                        </a:rPr>
                        <a:t>C</a:t>
                      </a:r>
                      <a:r>
                        <a:rPr lang="en-US" baseline="-25000" dirty="0">
                          <a:solidFill>
                            <a:schemeClr val="tx1"/>
                          </a:solidFill>
                        </a:rPr>
                        <a:t>D</a:t>
                      </a:r>
                      <a:r>
                        <a:rPr lang="en-US" dirty="0">
                          <a:solidFill>
                            <a:schemeClr val="tx1"/>
                          </a:solidFill>
                        </a:rPr>
                        <a:t> [-]</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C</a:t>
                      </a:r>
                      <a:r>
                        <a:rPr lang="en-US" baseline="-25000" dirty="0">
                          <a:solidFill>
                            <a:schemeClr val="tx1"/>
                          </a:solidFill>
                        </a:rPr>
                        <a:t>L</a:t>
                      </a:r>
                      <a:r>
                        <a:rPr lang="en-US" dirty="0">
                          <a:solidFill>
                            <a:schemeClr val="tx1"/>
                          </a:solidFill>
                        </a:rPr>
                        <a:t> [-]</a:t>
                      </a:r>
                    </a:p>
                  </a:txBody>
                  <a:tcPr anchor="b">
                    <a:lnL w="12700" cap="flat" cmpd="sng" algn="ctr">
                      <a:solidFill>
                        <a:schemeClr val="tx1"/>
                      </a:solidFill>
                      <a:prstDash val="solid"/>
                      <a:round/>
                      <a:headEnd type="none" w="med" len="med"/>
                      <a:tailEnd type="none" w="med" len="med"/>
                    </a:lnL>
                    <a:lnR w="12700" cmpd="sng">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86"/>
                  </a:ext>
                </a:extLst>
              </a:tr>
              <a:tr h="370840">
                <a:tc>
                  <a:txBody>
                    <a:bodyPr/>
                    <a:lstStyle/>
                    <a:p>
                      <a:pPr algn="l"/>
                      <a:r>
                        <a:rPr lang="en-US" dirty="0">
                          <a:solidFill>
                            <a:schemeClr val="tx1"/>
                          </a:solidFill>
                        </a:rPr>
                        <a:t>Nominal angle</a:t>
                      </a:r>
                    </a:p>
                  </a:txBody>
                  <a:tcPr anchor="ctr">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0.570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-1.925</a:t>
                      </a:r>
                    </a:p>
                  </a:txBody>
                  <a:tcPr anchor="ctr">
                    <a:lnL w="12700"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3567289"/>
                  </a:ext>
                </a:extLst>
              </a:tr>
              <a:tr h="370840">
                <a:tc>
                  <a:txBody>
                    <a:bodyPr/>
                    <a:lstStyle/>
                    <a:p>
                      <a:pPr algn="l"/>
                      <a:r>
                        <a:rPr lang="en-US" dirty="0">
                          <a:solidFill>
                            <a:schemeClr val="tx1"/>
                          </a:solidFill>
                        </a:rPr>
                        <a:t>+20° pitch</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0.735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rPr>
                        <a:t>-1.924</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1324061"/>
                  </a:ext>
                </a:extLst>
              </a:tr>
            </a:tbl>
          </a:graphicData>
        </a:graphic>
      </p:graphicFrame>
    </p:spTree>
    <p:extLst>
      <p:ext uri="{BB962C8B-B14F-4D97-AF65-F5344CB8AC3E}">
        <p14:creationId xmlns:p14="http://schemas.microsoft.com/office/powerpoint/2010/main" val="3250344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8071-A9B3-4AF0-BE0A-C18629C748BF}"/>
              </a:ext>
            </a:extLst>
          </p:cNvPr>
          <p:cNvSpPr>
            <a:spLocks noGrp="1"/>
          </p:cNvSpPr>
          <p:nvPr>
            <p:ph type="title"/>
          </p:nvPr>
        </p:nvSpPr>
        <p:spPr>
          <a:xfrm>
            <a:off x="2105803" y="2718265"/>
            <a:ext cx="7980393" cy="1421469"/>
          </a:xfrm>
        </p:spPr>
        <p:txBody>
          <a:bodyPr>
            <a:normAutofit/>
          </a:bodyPr>
          <a:lstStyle/>
          <a:p>
            <a:pPr algn="ctr"/>
            <a:r>
              <a:rPr lang="en-US" dirty="0"/>
              <a:t>Week 4</a:t>
            </a:r>
            <a:br>
              <a:rPr lang="en-US" dirty="0"/>
            </a:br>
            <a:r>
              <a:rPr lang="en-US" i="1" dirty="0"/>
              <a:t>Verification and Validation</a:t>
            </a:r>
          </a:p>
        </p:txBody>
      </p:sp>
      <p:pic>
        <p:nvPicPr>
          <p:cNvPr id="3" name="Picture 2" descr="Formula Careers">
            <a:extLst>
              <a:ext uri="{FF2B5EF4-FFF2-40B4-BE49-F238E27FC236}">
                <a16:creationId xmlns:a16="http://schemas.microsoft.com/office/drawing/2014/main" id="{71D5187D-382D-43CD-BAEE-6285F0F31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013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2625D1E3-3022-45F4-AF52-4ED0FAFEC695}"/>
              </a:ext>
            </a:extLst>
          </p:cNvPr>
          <p:cNvSpPr txBox="1">
            <a:spLocks/>
          </p:cNvSpPr>
          <p:nvPr/>
        </p:nvSpPr>
        <p:spPr>
          <a:xfrm>
            <a:off x="546538" y="1325563"/>
            <a:ext cx="10983310" cy="51726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Arial" panose="020B0604020202020204" pitchFamily="34" charset="0"/>
              <a:buNone/>
            </a:pPr>
            <a:r>
              <a:rPr lang="en-US" sz="2000" b="1" dirty="0"/>
              <a:t>Verification</a:t>
            </a:r>
          </a:p>
          <a:p>
            <a:pPr marL="342900" lvl="1" indent="-342900"/>
            <a:r>
              <a:rPr lang="en-US" sz="2000" dirty="0"/>
              <a:t>Verification determines if the implementation of the simulation is correct. I.e. that the mathematics in the model meet analytical results and the assessment of programming and user errors.</a:t>
            </a:r>
          </a:p>
          <a:p>
            <a:pPr marL="342900" lvl="1" indent="-342900"/>
            <a:r>
              <a:rPr lang="en-US" sz="2000" dirty="0"/>
              <a:t>Typical verification studies include (but are not limited to) mesh independence studies and monitoring the impact of residual levels and mass imbalances within the simulation.</a:t>
            </a:r>
          </a:p>
          <a:p>
            <a:pPr marL="0" lvl="1" indent="0">
              <a:buNone/>
            </a:pPr>
            <a:endParaRPr lang="en-US" sz="2000" b="1" dirty="0"/>
          </a:p>
          <a:p>
            <a:pPr marL="0" lvl="1" indent="0">
              <a:buNone/>
            </a:pPr>
            <a:r>
              <a:rPr lang="en-US" sz="2000" b="1" dirty="0"/>
              <a:t>Validation</a:t>
            </a:r>
          </a:p>
          <a:p>
            <a:pPr marL="342900" lvl="1" indent="-342900"/>
            <a:r>
              <a:rPr lang="en-US" sz="2000" dirty="0"/>
              <a:t>Validation determines if the results from the simulation agree to those of the physical world. I.e. it is a comparison of the numerical solution to experimental results.</a:t>
            </a:r>
          </a:p>
          <a:p>
            <a:pPr marL="342900" lvl="1" indent="-342900"/>
            <a:r>
              <a:rPr lang="en-US" sz="2000" dirty="0"/>
              <a:t>No simulation can be considered as physically accurate until it is thoroughly validated against experimental results.</a:t>
            </a:r>
          </a:p>
          <a:p>
            <a:pPr marL="342900" lvl="1" indent="-342900"/>
            <a:r>
              <a:rPr lang="en-US" sz="2000" dirty="0"/>
              <a:t>Wind tunnels are typically used to validate aerodynamics-based CFD simulations, using force measurements, pressure taps, velocity probes, and visual methods such as PIV (Particle Image Velocimetry).</a:t>
            </a:r>
          </a:p>
          <a:p>
            <a:pPr marL="342900" lvl="1" indent="-342900"/>
            <a:r>
              <a:rPr lang="en-US" sz="2000" dirty="0"/>
              <a:t>All participants are advised to be extremely critical of CFD results that are not thoroughly validated.</a:t>
            </a:r>
          </a:p>
        </p:txBody>
      </p:sp>
      <p:sp>
        <p:nvSpPr>
          <p:cNvPr id="7" name="Title 1">
            <a:extLst>
              <a:ext uri="{FF2B5EF4-FFF2-40B4-BE49-F238E27FC236}">
                <a16:creationId xmlns:a16="http://schemas.microsoft.com/office/drawing/2014/main" id="{3FA27370-264B-40EE-B804-D0E15C5D9ECB}"/>
              </a:ext>
            </a:extLst>
          </p:cNvPr>
          <p:cNvSpPr>
            <a:spLocks noGrp="1"/>
          </p:cNvSpPr>
          <p:nvPr>
            <p:ph type="title"/>
          </p:nvPr>
        </p:nvSpPr>
        <p:spPr>
          <a:xfrm>
            <a:off x="838200" y="0"/>
            <a:ext cx="10515600" cy="1325563"/>
          </a:xfrm>
        </p:spPr>
        <p:txBody>
          <a:bodyPr/>
          <a:lstStyle/>
          <a:p>
            <a:r>
              <a:rPr lang="en-US" dirty="0"/>
              <a:t>Week 4: Verification and validation</a:t>
            </a:r>
          </a:p>
        </p:txBody>
      </p:sp>
    </p:spTree>
    <p:extLst>
      <p:ext uri="{BB962C8B-B14F-4D97-AF65-F5344CB8AC3E}">
        <p14:creationId xmlns:p14="http://schemas.microsoft.com/office/powerpoint/2010/main" val="3614992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2625D1E3-3022-45F4-AF52-4ED0FAFEC695}"/>
              </a:ext>
            </a:extLst>
          </p:cNvPr>
          <p:cNvSpPr txBox="1">
            <a:spLocks/>
          </p:cNvSpPr>
          <p:nvPr/>
        </p:nvSpPr>
        <p:spPr>
          <a:xfrm>
            <a:off x="578070" y="1588322"/>
            <a:ext cx="10909738" cy="29836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r>
              <a:rPr lang="en-US" sz="2000" dirty="0"/>
              <a:t>Additional information on verification and validation of CFD simulations can be found at the following links:</a:t>
            </a:r>
          </a:p>
          <a:p>
            <a:pPr marL="800100" lvl="2" indent="-342900"/>
            <a:r>
              <a:rPr lang="en-US" dirty="0"/>
              <a:t>NASA:</a:t>
            </a:r>
            <a:br>
              <a:rPr lang="en-US" dirty="0"/>
            </a:br>
            <a:r>
              <a:rPr lang="en-US" dirty="0">
                <a:hlinkClick r:id="rId3"/>
              </a:rPr>
              <a:t>https://www.grc.nasa.gov/WWW/wind/valid/tutorial/tutorial.html</a:t>
            </a:r>
            <a:endParaRPr lang="en-US" dirty="0"/>
          </a:p>
          <a:p>
            <a:pPr marL="800100" lvl="2" indent="-342900"/>
            <a:r>
              <a:rPr lang="en-US" dirty="0"/>
              <a:t>University of </a:t>
            </a:r>
            <a:r>
              <a:rPr lang="en-US" dirty="0" err="1"/>
              <a:t>Southhampton</a:t>
            </a:r>
            <a:r>
              <a:rPr lang="en-US" dirty="0"/>
              <a:t>:</a:t>
            </a:r>
            <a:br>
              <a:rPr lang="en-US" u="sng" dirty="0"/>
            </a:br>
            <a:r>
              <a:rPr lang="en-US" dirty="0">
                <a:hlinkClick r:id="rId4"/>
              </a:rPr>
              <a:t>http://www.southampton.ac.uk/~nwb/lectures/GoodPracticeCFD/Articles/Validation_SAND2002-0529.pdf</a:t>
            </a:r>
            <a:endParaRPr lang="en-US" dirty="0"/>
          </a:p>
          <a:p>
            <a:pPr marL="800100" lvl="2" indent="-342900"/>
            <a:r>
              <a:rPr lang="en-US" dirty="0"/>
              <a:t>University of Iowa:</a:t>
            </a:r>
            <a:br>
              <a:rPr lang="en-US" dirty="0"/>
            </a:br>
            <a:r>
              <a:rPr lang="en-US" dirty="0">
                <a:hlinkClick r:id="rId5"/>
              </a:rPr>
              <a:t>http://www.simman2008.dk/PDF/iihr_407.pdf</a:t>
            </a:r>
            <a:endParaRPr lang="en-US" b="1" u="sng" dirty="0">
              <a:solidFill>
                <a:schemeClr val="accent6">
                  <a:lumMod val="75000"/>
                </a:schemeClr>
              </a:solidFill>
            </a:endParaRPr>
          </a:p>
        </p:txBody>
      </p:sp>
      <p:sp>
        <p:nvSpPr>
          <p:cNvPr id="7" name="Title 1">
            <a:extLst>
              <a:ext uri="{FF2B5EF4-FFF2-40B4-BE49-F238E27FC236}">
                <a16:creationId xmlns:a16="http://schemas.microsoft.com/office/drawing/2014/main" id="{3FA27370-264B-40EE-B804-D0E15C5D9ECB}"/>
              </a:ext>
            </a:extLst>
          </p:cNvPr>
          <p:cNvSpPr>
            <a:spLocks noGrp="1"/>
          </p:cNvSpPr>
          <p:nvPr>
            <p:ph type="title"/>
          </p:nvPr>
        </p:nvSpPr>
        <p:spPr>
          <a:xfrm>
            <a:off x="838200" y="0"/>
            <a:ext cx="10515600" cy="1325563"/>
          </a:xfrm>
        </p:spPr>
        <p:txBody>
          <a:bodyPr/>
          <a:lstStyle/>
          <a:p>
            <a:r>
              <a:rPr lang="en-US" dirty="0"/>
              <a:t>Week 4: Verification and validation</a:t>
            </a:r>
          </a:p>
        </p:txBody>
      </p:sp>
    </p:spTree>
    <p:extLst>
      <p:ext uri="{BB962C8B-B14F-4D97-AF65-F5344CB8AC3E}">
        <p14:creationId xmlns:p14="http://schemas.microsoft.com/office/powerpoint/2010/main" val="3996865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8071-A9B3-4AF0-BE0A-C18629C748BF}"/>
              </a:ext>
            </a:extLst>
          </p:cNvPr>
          <p:cNvSpPr>
            <a:spLocks noGrp="1"/>
          </p:cNvSpPr>
          <p:nvPr>
            <p:ph type="title"/>
          </p:nvPr>
        </p:nvSpPr>
        <p:spPr>
          <a:xfrm>
            <a:off x="2105803" y="2718265"/>
            <a:ext cx="7980393" cy="1421469"/>
          </a:xfrm>
        </p:spPr>
        <p:txBody>
          <a:bodyPr>
            <a:normAutofit/>
          </a:bodyPr>
          <a:lstStyle/>
          <a:p>
            <a:pPr algn="ctr"/>
            <a:r>
              <a:rPr lang="en-US" dirty="0"/>
              <a:t>Week 4</a:t>
            </a:r>
            <a:br>
              <a:rPr lang="en-US" dirty="0"/>
            </a:br>
            <a:r>
              <a:rPr lang="en-US" i="1" dirty="0"/>
              <a:t>Course Completion</a:t>
            </a:r>
          </a:p>
        </p:txBody>
      </p:sp>
      <p:pic>
        <p:nvPicPr>
          <p:cNvPr id="3" name="Picture 2" descr="Formula Careers">
            <a:extLst>
              <a:ext uri="{FF2B5EF4-FFF2-40B4-BE49-F238E27FC236}">
                <a16:creationId xmlns:a16="http://schemas.microsoft.com/office/drawing/2014/main" id="{71D5187D-382D-43CD-BAEE-6285F0F31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049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Week 4: Prerequisite. How to solve problems?</a:t>
            </a:r>
          </a:p>
        </p:txBody>
      </p:sp>
      <p:sp>
        <p:nvSpPr>
          <p:cNvPr id="3" name="Content Placeholder 2">
            <a:extLst>
              <a:ext uri="{FF2B5EF4-FFF2-40B4-BE49-F238E27FC236}">
                <a16:creationId xmlns:a16="http://schemas.microsoft.com/office/drawing/2014/main" id="{3402554E-7F40-43CF-B753-6F07D7211494}"/>
              </a:ext>
            </a:extLst>
          </p:cNvPr>
          <p:cNvSpPr>
            <a:spLocks noGrp="1"/>
          </p:cNvSpPr>
          <p:nvPr>
            <p:ph idx="1"/>
          </p:nvPr>
        </p:nvSpPr>
        <p:spPr>
          <a:xfrm>
            <a:off x="288235" y="1120638"/>
            <a:ext cx="11608904" cy="5695122"/>
          </a:xfrm>
        </p:spPr>
        <p:txBody>
          <a:bodyPr>
            <a:noAutofit/>
          </a:bodyPr>
          <a:lstStyle/>
          <a:p>
            <a:pPr marL="0" indent="0" algn="just">
              <a:buNone/>
            </a:pPr>
            <a:r>
              <a:rPr lang="en-US" sz="1800" dirty="0"/>
              <a:t>It is inevitable that participants will run into errors and problems with their project. This is very normal and is expected when building a new OpenFOAM simulation, as it can be a manual process of typing the edits into function files to prepare a new simulation. This slide is to be a guide on how to debug (find errors in the functions) and solving the problems.</a:t>
            </a:r>
          </a:p>
          <a:p>
            <a:pPr marL="0" indent="0">
              <a:spcBef>
                <a:spcPts val="0"/>
              </a:spcBef>
              <a:buNone/>
            </a:pPr>
            <a:endParaRPr lang="en-US" sz="1050" dirty="0"/>
          </a:p>
          <a:p>
            <a:pPr marL="342900" indent="-342900">
              <a:spcBef>
                <a:spcPts val="600"/>
              </a:spcBef>
              <a:buFont typeface="+mj-lt"/>
              <a:buAutoNum type="arabicPeriod"/>
            </a:pPr>
            <a:r>
              <a:rPr lang="en-US" sz="1800" dirty="0"/>
              <a:t>Double and triple check the slides. The information on each step to be taken is there.</a:t>
            </a:r>
          </a:p>
          <a:p>
            <a:pPr marL="342900" indent="-342900">
              <a:spcBef>
                <a:spcPts val="600"/>
              </a:spcBef>
              <a:buFont typeface="+mj-lt"/>
              <a:buAutoNum type="arabicPeriod"/>
            </a:pPr>
            <a:r>
              <a:rPr lang="en-US" sz="1800" dirty="0"/>
              <a:t>Read the error message that OpenFOAM gives you in full detail. It typically tells you what the error is and where it is located in your OpenFOAM files.</a:t>
            </a:r>
          </a:p>
          <a:p>
            <a:pPr marL="342900" indent="-342900">
              <a:spcBef>
                <a:spcPts val="600"/>
              </a:spcBef>
              <a:buFont typeface="+mj-lt"/>
              <a:buAutoNum type="arabicPeriod"/>
            </a:pPr>
            <a:r>
              <a:rPr lang="en-US" sz="1800" dirty="0"/>
              <a:t>Check for errors within your OpenFOAM files. Typical errors are forgetting to comment notes with “//”, or only using a single forward slash “/” instead of two for a comment. Another common mistake is forgetting to put a semi-colon “;” at the end of definitions within your </a:t>
            </a:r>
            <a:r>
              <a:rPr lang="en-US" sz="1800" dirty="0" err="1"/>
              <a:t>OpenFOAM</a:t>
            </a:r>
            <a:r>
              <a:rPr lang="en-US" sz="1800" dirty="0"/>
              <a:t> files. A third very common error is having typos in both your Linux terminal or within your </a:t>
            </a:r>
            <a:r>
              <a:rPr lang="en-US" sz="1800" dirty="0" err="1"/>
              <a:t>OpenFOAM</a:t>
            </a:r>
            <a:r>
              <a:rPr lang="en-US" sz="1800" dirty="0"/>
              <a:t> files. The fourth common problem is forgetting to close brackets “{ }” or using the wrong bracket type “{ ) “ paired together.</a:t>
            </a:r>
          </a:p>
          <a:p>
            <a:pPr marL="342900" indent="-342900">
              <a:spcBef>
                <a:spcPts val="600"/>
              </a:spcBef>
              <a:buFont typeface="+mj-lt"/>
              <a:buAutoNum type="arabicPeriod"/>
            </a:pPr>
            <a:r>
              <a:rPr lang="en-US" sz="1800" dirty="0"/>
              <a:t>Search Google, as it is most likely that your question has been answered online previously on one forum or another.</a:t>
            </a:r>
          </a:p>
          <a:p>
            <a:pPr marL="342900" indent="-342900">
              <a:spcBef>
                <a:spcPts val="600"/>
              </a:spcBef>
              <a:buFont typeface="+mj-lt"/>
              <a:buAutoNum type="arabicPeriod"/>
            </a:pPr>
            <a:r>
              <a:rPr lang="en-US" sz="1800" dirty="0"/>
              <a:t>If all the above fails, then post a question on the dedicated LinkedIn support group. Please ensure that your question provides all the relevant detail. If you need to post a question, please search through the LinkedIn group first to see if somebody else has already asked a similar question, which may have been solved. In addition, if you post a question, please ensure that you also attempt to answer a question from another participant, so that we can learn from each other as a community.</a:t>
            </a:r>
          </a:p>
          <a:p>
            <a:pPr marL="342900" indent="-342900">
              <a:spcBef>
                <a:spcPts val="600"/>
              </a:spcBef>
              <a:buFont typeface="+mj-lt"/>
              <a:buAutoNum type="arabicPeriod"/>
            </a:pPr>
            <a:r>
              <a:rPr lang="en-US" sz="1800" dirty="0"/>
              <a:t>If your question does not get answered on the LinkedIn post,  email the question to </a:t>
            </a:r>
            <a:r>
              <a:rPr lang="en-US" sz="1800" dirty="0">
                <a:hlinkClick r:id="rId2"/>
              </a:rPr>
              <a:t>opensourcelearningcfd@gmail.com</a:t>
            </a:r>
            <a:r>
              <a:rPr lang="en-US" sz="1800" dirty="0"/>
              <a:t> and the course organizers will reply as soon as possible. We ask for some patience with response times, it may take up to a day for you to receive a reply.</a:t>
            </a:r>
          </a:p>
        </p:txBody>
      </p:sp>
      <p:pic>
        <p:nvPicPr>
          <p:cNvPr id="4" name="Picture 2" descr="Formula Careers">
            <a:extLst>
              <a:ext uri="{FF2B5EF4-FFF2-40B4-BE49-F238E27FC236}">
                <a16:creationId xmlns:a16="http://schemas.microsoft.com/office/drawing/2014/main" id="{0140C844-D89C-460F-B15C-D616EBF1C1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761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8071-A9B3-4AF0-BE0A-C18629C748BF}"/>
              </a:ext>
            </a:extLst>
          </p:cNvPr>
          <p:cNvSpPr>
            <a:spLocks noGrp="1"/>
          </p:cNvSpPr>
          <p:nvPr>
            <p:ph type="title"/>
          </p:nvPr>
        </p:nvSpPr>
        <p:spPr>
          <a:xfrm>
            <a:off x="1104963" y="957847"/>
            <a:ext cx="9982074" cy="4942305"/>
          </a:xfrm>
        </p:spPr>
        <p:txBody>
          <a:bodyPr>
            <a:normAutofit fontScale="90000"/>
          </a:bodyPr>
          <a:lstStyle/>
          <a:p>
            <a:pPr algn="ctr"/>
            <a:r>
              <a:rPr lang="en-US" dirty="0"/>
              <a:t>Congratulations for reaching</a:t>
            </a:r>
            <a:br>
              <a:rPr lang="en-US" dirty="0"/>
            </a:br>
            <a:r>
              <a:rPr lang="en-US" dirty="0"/>
              <a:t>the end of this project!</a:t>
            </a:r>
            <a:br>
              <a:rPr lang="en-US" dirty="0"/>
            </a:br>
            <a:br>
              <a:rPr lang="en-US" dirty="0"/>
            </a:br>
            <a:r>
              <a:rPr lang="en-US" dirty="0"/>
              <a:t>Good luck with your mesh independence study. Submit your results via a short report</a:t>
            </a:r>
            <a:br>
              <a:rPr lang="en-US" dirty="0"/>
            </a:br>
            <a:r>
              <a:rPr lang="en-US" dirty="0"/>
              <a:t>(2 slides/pages max) to receive a</a:t>
            </a:r>
            <a:br>
              <a:rPr lang="en-US" dirty="0"/>
            </a:br>
            <a:r>
              <a:rPr lang="en-US" dirty="0"/>
              <a:t>certificate of completion.</a:t>
            </a:r>
            <a:br>
              <a:rPr lang="en-US" dirty="0"/>
            </a:br>
            <a:br>
              <a:rPr lang="en-US" dirty="0"/>
            </a:br>
            <a:r>
              <a:rPr lang="en-US" dirty="0"/>
              <a:t>Any feedback on this project is most welcome.</a:t>
            </a:r>
            <a:endParaRPr lang="en-US" i="1" dirty="0"/>
          </a:p>
        </p:txBody>
      </p:sp>
      <p:pic>
        <p:nvPicPr>
          <p:cNvPr id="3" name="Picture 2" descr="Formula Careers">
            <a:extLst>
              <a:ext uri="{FF2B5EF4-FFF2-40B4-BE49-F238E27FC236}">
                <a16:creationId xmlns:a16="http://schemas.microsoft.com/office/drawing/2014/main" id="{71D5187D-382D-43CD-BAEE-6285F0F31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64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a:t>Voluntary charity </a:t>
            </a:r>
            <a:r>
              <a:rPr lang="en-US" dirty="0"/>
              <a:t>donations</a:t>
            </a:r>
          </a:p>
        </p:txBody>
      </p:sp>
      <p:sp>
        <p:nvSpPr>
          <p:cNvPr id="3" name="Content Placeholder 2">
            <a:extLst>
              <a:ext uri="{FF2B5EF4-FFF2-40B4-BE49-F238E27FC236}">
                <a16:creationId xmlns:a16="http://schemas.microsoft.com/office/drawing/2014/main" id="{3402554E-7F40-43CF-B753-6F07D7211494}"/>
              </a:ext>
            </a:extLst>
          </p:cNvPr>
          <p:cNvSpPr>
            <a:spLocks noGrp="1"/>
          </p:cNvSpPr>
          <p:nvPr>
            <p:ph idx="1"/>
          </p:nvPr>
        </p:nvSpPr>
        <p:spPr>
          <a:xfrm>
            <a:off x="838200" y="1622663"/>
            <a:ext cx="10515600" cy="4483847"/>
          </a:xfrm>
        </p:spPr>
        <p:txBody>
          <a:bodyPr>
            <a:normAutofit lnSpcReduction="10000"/>
          </a:bodyPr>
          <a:lstStyle/>
          <a:p>
            <a:pPr marL="0" indent="0" algn="just">
              <a:spcBef>
                <a:spcPts val="0"/>
              </a:spcBef>
              <a:buNone/>
            </a:pPr>
            <a:r>
              <a:rPr lang="en-US" sz="2000" dirty="0"/>
              <a:t>If participants enjoyed the course, and would like to contribute back to society, we can recommend a number of charities for voluntary donations. </a:t>
            </a:r>
          </a:p>
          <a:p>
            <a:pPr marL="0" indent="0" algn="just">
              <a:spcBef>
                <a:spcPts val="0"/>
              </a:spcBef>
              <a:buNone/>
            </a:pPr>
            <a:endParaRPr lang="en-US" sz="2000" dirty="0"/>
          </a:p>
          <a:p>
            <a:pPr>
              <a:spcBef>
                <a:spcPts val="0"/>
              </a:spcBef>
              <a:buFont typeface="Wingdings" panose="05000000000000000000" pitchFamily="2" charset="2"/>
              <a:buChar char="Ø"/>
            </a:pPr>
            <a:r>
              <a:rPr lang="en-US" sz="2000" b="1" dirty="0"/>
              <a:t>The Olive Branch for Children: </a:t>
            </a:r>
            <a:r>
              <a:rPr lang="en-US" sz="2000" dirty="0"/>
              <a:t>The Olive Branch is a grassroots organization that focus on HIV/AIDS prevention and care, early childhood education, food security, environmental issues, gender equality, and vulnerable children and women. Their goal is to establish community-led programs which empower remote communities and generate models that can be replicated in communities throughout Tanzania and elsewhere. </a:t>
            </a:r>
            <a:r>
              <a:rPr lang="en-US" sz="2000" dirty="0">
                <a:hlinkClick r:id="rId2"/>
              </a:rPr>
              <a:t>https://www.theolivebranchforchildren.org/make-a-donation</a:t>
            </a:r>
            <a:endParaRPr lang="en-US" sz="2000" dirty="0"/>
          </a:p>
          <a:p>
            <a:pPr marL="0" indent="0" algn="just">
              <a:spcBef>
                <a:spcPts val="0"/>
              </a:spcBef>
              <a:buNone/>
            </a:pPr>
            <a:endParaRPr lang="en-US" sz="2000" dirty="0"/>
          </a:p>
          <a:p>
            <a:pPr algn="just">
              <a:spcBef>
                <a:spcPts val="0"/>
              </a:spcBef>
              <a:buFont typeface="Wingdings" panose="05000000000000000000" pitchFamily="2" charset="2"/>
              <a:buChar char="Ø"/>
            </a:pPr>
            <a:r>
              <a:rPr lang="en-US" sz="2000" b="1" dirty="0"/>
              <a:t>Black British Professionals in STEM: </a:t>
            </a:r>
            <a:r>
              <a:rPr lang="en-US" sz="2000" dirty="0"/>
              <a:t>BBSTEM promote, encourage, and enable individuals within industry and education to widen the participation and contribution of Black individuals in STEM.</a:t>
            </a:r>
          </a:p>
          <a:p>
            <a:pPr marL="273050" indent="0" algn="just">
              <a:spcBef>
                <a:spcPts val="0"/>
              </a:spcBef>
              <a:buNone/>
            </a:pPr>
            <a:r>
              <a:rPr lang="en-US" sz="2000" dirty="0">
                <a:hlinkClick r:id="rId3"/>
              </a:rPr>
              <a:t>https://bbstem.co.uk/donations/</a:t>
            </a:r>
            <a:endParaRPr lang="en-US" sz="2000" dirty="0"/>
          </a:p>
          <a:p>
            <a:pPr marL="273050" indent="0" algn="just">
              <a:spcBef>
                <a:spcPts val="0"/>
              </a:spcBef>
              <a:buNone/>
            </a:pPr>
            <a:endParaRPr lang="en-US" sz="2000" dirty="0"/>
          </a:p>
          <a:p>
            <a:pPr algn="just">
              <a:spcBef>
                <a:spcPts val="0"/>
              </a:spcBef>
              <a:buFont typeface="Wingdings" panose="05000000000000000000" pitchFamily="2" charset="2"/>
              <a:buChar char="Ø"/>
            </a:pPr>
            <a:r>
              <a:rPr lang="en-US" sz="2000" b="1" dirty="0"/>
              <a:t>National Girls Collaborative Project: </a:t>
            </a:r>
            <a:r>
              <a:rPr lang="en-US" sz="2000" dirty="0"/>
              <a:t>The National Girls Collaborative Project encourages and promotes girls to pursue careers in STEM subjects; Science, Technology, Engineering, and Mathematics.</a:t>
            </a:r>
          </a:p>
          <a:p>
            <a:pPr marL="273050" indent="0" algn="just">
              <a:spcBef>
                <a:spcPts val="0"/>
              </a:spcBef>
              <a:buNone/>
            </a:pPr>
            <a:r>
              <a:rPr lang="en-US" sz="2000" dirty="0">
                <a:hlinkClick r:id="rId4"/>
              </a:rPr>
              <a:t>https://ngcproject.org/</a:t>
            </a:r>
            <a:endParaRPr lang="en-US" sz="2000" dirty="0"/>
          </a:p>
          <a:p>
            <a:pPr marL="0" indent="0" algn="just">
              <a:spcBef>
                <a:spcPts val="0"/>
              </a:spcBef>
              <a:buNone/>
            </a:pPr>
            <a:endParaRPr lang="en-US" sz="2000" dirty="0"/>
          </a:p>
          <a:p>
            <a:pPr algn="just">
              <a:spcBef>
                <a:spcPts val="0"/>
              </a:spcBef>
            </a:pPr>
            <a:endParaRPr lang="en-US" sz="2000" dirty="0">
              <a:solidFill>
                <a:srgbClr val="FF0000"/>
              </a:solidFill>
            </a:endParaRPr>
          </a:p>
        </p:txBody>
      </p:sp>
      <p:pic>
        <p:nvPicPr>
          <p:cNvPr id="4" name="Picture 2" descr="Formula Careers">
            <a:extLst>
              <a:ext uri="{FF2B5EF4-FFF2-40B4-BE49-F238E27FC236}">
                <a16:creationId xmlns:a16="http://schemas.microsoft.com/office/drawing/2014/main" id="{BD4330D0-2AF4-4FFC-A1AE-DF7D544FC5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694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How to continue learning?</a:t>
            </a:r>
          </a:p>
        </p:txBody>
      </p:sp>
      <p:sp>
        <p:nvSpPr>
          <p:cNvPr id="3" name="Content Placeholder 2">
            <a:extLst>
              <a:ext uri="{FF2B5EF4-FFF2-40B4-BE49-F238E27FC236}">
                <a16:creationId xmlns:a16="http://schemas.microsoft.com/office/drawing/2014/main" id="{3402554E-7F40-43CF-B753-6F07D7211494}"/>
              </a:ext>
            </a:extLst>
          </p:cNvPr>
          <p:cNvSpPr>
            <a:spLocks noGrp="1"/>
          </p:cNvSpPr>
          <p:nvPr>
            <p:ph idx="1"/>
          </p:nvPr>
        </p:nvSpPr>
        <p:spPr>
          <a:xfrm>
            <a:off x="441435" y="1230970"/>
            <a:ext cx="11319642" cy="5243402"/>
          </a:xfrm>
        </p:spPr>
        <p:txBody>
          <a:bodyPr>
            <a:noAutofit/>
          </a:bodyPr>
          <a:lstStyle/>
          <a:p>
            <a:pPr marL="0" indent="0" algn="just">
              <a:spcBef>
                <a:spcPts val="0"/>
              </a:spcBef>
              <a:buNone/>
            </a:pPr>
            <a:r>
              <a:rPr lang="en-US" sz="2000" dirty="0"/>
              <a:t>There are many steps that participants of this course can take to continue learning </a:t>
            </a:r>
            <a:r>
              <a:rPr lang="en-US" sz="2000" dirty="0" err="1"/>
              <a:t>OpenFOAM</a:t>
            </a:r>
            <a:r>
              <a:rPr lang="en-US" sz="2000" dirty="0"/>
              <a:t> by themselves.</a:t>
            </a:r>
          </a:p>
          <a:p>
            <a:pPr marL="0" indent="0" algn="just">
              <a:spcBef>
                <a:spcPts val="0"/>
              </a:spcBef>
              <a:buNone/>
            </a:pPr>
            <a:endParaRPr lang="en-US" sz="1400" dirty="0"/>
          </a:p>
          <a:p>
            <a:pPr marL="457200" indent="-457200" algn="just">
              <a:spcBef>
                <a:spcPts val="0"/>
              </a:spcBef>
              <a:buFont typeface="+mj-lt"/>
              <a:buAutoNum type="arabicPeriod"/>
            </a:pPr>
            <a:r>
              <a:rPr lang="en-US" sz="2000" dirty="0"/>
              <a:t>Explore all the links to external material within the slides. There is a wealth of information available on the internet, and these links will bring you to the most relevant and useful sites for each topic.</a:t>
            </a:r>
          </a:p>
          <a:p>
            <a:pPr marL="457200" indent="-457200" algn="just">
              <a:spcBef>
                <a:spcPts val="0"/>
              </a:spcBef>
              <a:buFont typeface="+mj-lt"/>
              <a:buAutoNum type="arabicPeriod"/>
            </a:pPr>
            <a:r>
              <a:rPr lang="en-US" sz="2000" dirty="0"/>
              <a:t>Read up on “</a:t>
            </a:r>
            <a:r>
              <a:rPr lang="en-US" sz="2000" dirty="0" err="1"/>
              <a:t>fvSchemes</a:t>
            </a:r>
            <a:r>
              <a:rPr lang="en-US" sz="2000" dirty="0"/>
              <a:t>” and try running the Rear Wing simulations with 2</a:t>
            </a:r>
            <a:r>
              <a:rPr lang="en-US" sz="2000" baseline="30000" dirty="0"/>
              <a:t>nd</a:t>
            </a:r>
            <a:r>
              <a:rPr lang="en-US" sz="2000" dirty="0"/>
              <a:t> order schemes instead of 1</a:t>
            </a:r>
            <a:r>
              <a:rPr lang="en-US" sz="2000" baseline="30000" dirty="0"/>
              <a:t>st</a:t>
            </a:r>
            <a:r>
              <a:rPr lang="en-US" sz="2000" dirty="0"/>
              <a:t> order. Try to understand the difference between 1</a:t>
            </a:r>
            <a:r>
              <a:rPr lang="en-US" sz="2000" baseline="30000" dirty="0"/>
              <a:t>st</a:t>
            </a:r>
            <a:r>
              <a:rPr lang="en-US" sz="2000" dirty="0"/>
              <a:t> and 2</a:t>
            </a:r>
            <a:r>
              <a:rPr lang="en-US" sz="2000" baseline="30000" dirty="0"/>
              <a:t>nd</a:t>
            </a:r>
            <a:r>
              <a:rPr lang="en-US" sz="2000" dirty="0"/>
              <a:t> order accurate simulations</a:t>
            </a:r>
          </a:p>
          <a:p>
            <a:pPr marL="457200" indent="-457200" algn="just">
              <a:spcBef>
                <a:spcPts val="0"/>
              </a:spcBef>
              <a:buFont typeface="+mj-lt"/>
              <a:buAutoNum type="arabicPeriod"/>
            </a:pPr>
            <a:r>
              <a:rPr lang="en-US" sz="2000" dirty="0"/>
              <a:t>Explore turbulence modelling and try running Rear Wing simulations with different turbulence models. Maybe start with the standard k-epsilon model. Note the differences in the results (flow field and aerodynamic forces) and consult the literature as to why the results might be so different.</a:t>
            </a:r>
          </a:p>
          <a:p>
            <a:pPr marL="457200" indent="-457200" algn="just">
              <a:spcBef>
                <a:spcPts val="0"/>
              </a:spcBef>
              <a:buFont typeface="+mj-lt"/>
              <a:buAutoNum type="arabicPeriod"/>
            </a:pPr>
            <a:r>
              <a:rPr lang="en-US" sz="2000" dirty="0"/>
              <a:t>Try running transient simulations using the “</a:t>
            </a:r>
            <a:r>
              <a:rPr lang="en-US" sz="2000" dirty="0" err="1"/>
              <a:t>pimpleFoam</a:t>
            </a:r>
            <a:r>
              <a:rPr lang="en-US" sz="2000" dirty="0"/>
              <a:t>” solver within OpenFOAM.</a:t>
            </a:r>
          </a:p>
          <a:p>
            <a:pPr marL="457200" indent="-457200" algn="just">
              <a:spcBef>
                <a:spcPts val="0"/>
              </a:spcBef>
              <a:buFont typeface="+mj-lt"/>
              <a:buAutoNum type="arabicPeriod"/>
            </a:pPr>
            <a:r>
              <a:rPr lang="en-US" sz="2000" dirty="0"/>
              <a:t>Try creating your own unique geometry and simulating it in OpenFOAM. There are open-source CAD </a:t>
            </a:r>
            <a:r>
              <a:rPr lang="en-US" sz="2000" dirty="0" err="1"/>
              <a:t>softwares</a:t>
            </a:r>
            <a:r>
              <a:rPr lang="en-US" sz="2000" dirty="0"/>
              <a:t> available. Salome Mecca (comes with Code-Aster) is a free open-source CAD software that can be used to create your own unique geometry and can be used to adjust the pitch angle of the wing elements on the Rear Wing geometry: </a:t>
            </a:r>
            <a:r>
              <a:rPr lang="en-IE" sz="2000" u="sng" dirty="0">
                <a:hlinkClick r:id="rId2"/>
              </a:rPr>
              <a:t>https://code-aster-windows.com/download/</a:t>
            </a:r>
            <a:r>
              <a:rPr lang="en-US" sz="2000" dirty="0"/>
              <a:t>. There are several tutorials available on YouTube to get aid in getting started. </a:t>
            </a:r>
          </a:p>
          <a:p>
            <a:pPr marL="457200" indent="-457200" algn="just">
              <a:spcBef>
                <a:spcPts val="0"/>
              </a:spcBef>
              <a:buFont typeface="+mj-lt"/>
              <a:buAutoNum type="arabicPeriod"/>
            </a:pPr>
            <a:r>
              <a:rPr lang="en-US" sz="2000" dirty="0"/>
              <a:t>Using the present “Rear Wing” geometry, try adjusting the pitch angle of the wing elements, and simulate it to evaluate its impact on the lift and drag coefficients. Can you find the optimal angle by conducting a study investigating several variations in pitch angle?</a:t>
            </a:r>
          </a:p>
        </p:txBody>
      </p:sp>
      <p:pic>
        <p:nvPicPr>
          <p:cNvPr id="4" name="Picture 2" descr="Formula Careers">
            <a:extLst>
              <a:ext uri="{FF2B5EF4-FFF2-40B4-BE49-F238E27FC236}">
                <a16:creationId xmlns:a16="http://schemas.microsoft.com/office/drawing/2014/main" id="{BD4330D0-2AF4-4FFC-A1AE-DF7D544FC5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595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8071-A9B3-4AF0-BE0A-C18629C748BF}"/>
              </a:ext>
            </a:extLst>
          </p:cNvPr>
          <p:cNvSpPr>
            <a:spLocks noGrp="1"/>
          </p:cNvSpPr>
          <p:nvPr>
            <p:ph type="title"/>
          </p:nvPr>
        </p:nvSpPr>
        <p:spPr>
          <a:xfrm>
            <a:off x="2158812" y="2015115"/>
            <a:ext cx="8456179" cy="2615734"/>
          </a:xfrm>
        </p:spPr>
        <p:txBody>
          <a:bodyPr>
            <a:normAutofit fontScale="90000"/>
          </a:bodyPr>
          <a:lstStyle/>
          <a:p>
            <a:pPr algn="ctr"/>
            <a:r>
              <a:rPr lang="en-US" dirty="0"/>
              <a:t>Week 4 additional material, </a:t>
            </a:r>
            <a:br>
              <a:rPr lang="en-US" dirty="0"/>
            </a:br>
            <a:r>
              <a:rPr lang="en-US" dirty="0"/>
              <a:t>how to continue learning:</a:t>
            </a:r>
            <a:br>
              <a:rPr lang="en-US" dirty="0"/>
            </a:br>
            <a:br>
              <a:rPr lang="en-US" dirty="0"/>
            </a:br>
            <a:r>
              <a:rPr lang="en-US" i="1" dirty="0"/>
              <a:t>CAD processing – Creating &amp; testing </a:t>
            </a:r>
            <a:br>
              <a:rPr lang="en-US" i="1" dirty="0"/>
            </a:br>
            <a:r>
              <a:rPr lang="en-US" i="1" dirty="0"/>
              <a:t>your own geometry</a:t>
            </a:r>
          </a:p>
        </p:txBody>
      </p:sp>
      <p:pic>
        <p:nvPicPr>
          <p:cNvPr id="3" name="Picture 2" descr="Formula Careers">
            <a:extLst>
              <a:ext uri="{FF2B5EF4-FFF2-40B4-BE49-F238E27FC236}">
                <a16:creationId xmlns:a16="http://schemas.microsoft.com/office/drawing/2014/main" id="{71D5187D-382D-43CD-BAEE-6285F0F31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652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CAD processing</a:t>
            </a:r>
          </a:p>
        </p:txBody>
      </p:sp>
      <p:sp>
        <p:nvSpPr>
          <p:cNvPr id="3" name="Content Placeholder 2">
            <a:extLst>
              <a:ext uri="{FF2B5EF4-FFF2-40B4-BE49-F238E27FC236}">
                <a16:creationId xmlns:a16="http://schemas.microsoft.com/office/drawing/2014/main" id="{3402554E-7F40-43CF-B753-6F07D7211494}"/>
              </a:ext>
            </a:extLst>
          </p:cNvPr>
          <p:cNvSpPr>
            <a:spLocks noGrp="1"/>
          </p:cNvSpPr>
          <p:nvPr>
            <p:ph idx="1"/>
          </p:nvPr>
        </p:nvSpPr>
        <p:spPr>
          <a:xfrm>
            <a:off x="542925" y="1487488"/>
            <a:ext cx="10810875" cy="3998912"/>
          </a:xfrm>
        </p:spPr>
        <p:txBody>
          <a:bodyPr>
            <a:noAutofit/>
          </a:bodyPr>
          <a:lstStyle/>
          <a:p>
            <a:pPr marL="0" indent="0" algn="just">
              <a:buNone/>
            </a:pPr>
            <a:r>
              <a:rPr lang="en-US" sz="2000" dirty="0"/>
              <a:t>The following tips are for creating and testing your own geometry:</a:t>
            </a:r>
          </a:p>
          <a:p>
            <a:pPr marL="0" indent="0" algn="just">
              <a:spcBef>
                <a:spcPts val="0"/>
              </a:spcBef>
              <a:buNone/>
            </a:pPr>
            <a:endParaRPr lang="en-US" sz="2000" dirty="0"/>
          </a:p>
          <a:p>
            <a:pPr algn="just">
              <a:spcBef>
                <a:spcPts val="0"/>
              </a:spcBef>
              <a:buFont typeface="Wingdings" panose="05000000000000000000" pitchFamily="2" charset="2"/>
              <a:buChar char="Ø"/>
            </a:pPr>
            <a:r>
              <a:rPr lang="en-US" sz="2000" dirty="0"/>
              <a:t>Different components of your CAD model may require different names (called PID’s, Property ID’s), depending on how you want to post-process the results. For example, if you have a rear wing, you might want each separated wing component to have a separate PID, along with the endplates, and any mounts.</a:t>
            </a:r>
          </a:p>
          <a:p>
            <a:pPr algn="just">
              <a:spcBef>
                <a:spcPts val="0"/>
              </a:spcBef>
              <a:buFont typeface="Wingdings" panose="05000000000000000000" pitchFamily="2" charset="2"/>
              <a:buChar char="Ø"/>
            </a:pPr>
            <a:r>
              <a:rPr lang="en-US" sz="2000" dirty="0"/>
              <a:t>This allows you to break down the forces on each component of your CAD model.</a:t>
            </a:r>
          </a:p>
          <a:p>
            <a:pPr algn="just">
              <a:spcBef>
                <a:spcPts val="0"/>
              </a:spcBef>
              <a:buFont typeface="Wingdings" panose="05000000000000000000" pitchFamily="2" charset="2"/>
              <a:buChar char="Ø"/>
            </a:pPr>
            <a:r>
              <a:rPr lang="en-US" sz="2000" dirty="0"/>
              <a:t>It is recommended that each </a:t>
            </a:r>
            <a:r>
              <a:rPr lang="en-US" sz="2000" dirty="0" err="1"/>
              <a:t>PID’d</a:t>
            </a:r>
            <a:r>
              <a:rPr lang="en-US" sz="2000" dirty="0"/>
              <a:t> part is a solid body that intersects with each other.</a:t>
            </a:r>
          </a:p>
          <a:p>
            <a:pPr algn="just">
              <a:spcBef>
                <a:spcPts val="0"/>
              </a:spcBef>
              <a:buFont typeface="Wingdings" panose="05000000000000000000" pitchFamily="2" charset="2"/>
              <a:buChar char="Ø"/>
            </a:pPr>
            <a:r>
              <a:rPr lang="en-US" sz="2000" dirty="0"/>
              <a:t>Each of the CAD parts must be converted to a surface mesh, in .</a:t>
            </a:r>
            <a:r>
              <a:rPr lang="en-US" sz="2000" dirty="0" err="1"/>
              <a:t>stl</a:t>
            </a:r>
            <a:r>
              <a:rPr lang="en-US" sz="2000" dirty="0"/>
              <a:t> or .obj format.</a:t>
            </a:r>
          </a:p>
          <a:p>
            <a:pPr algn="just">
              <a:spcBef>
                <a:spcPts val="0"/>
              </a:spcBef>
              <a:buFont typeface="Wingdings" panose="05000000000000000000" pitchFamily="2" charset="2"/>
              <a:buChar char="Ø"/>
            </a:pPr>
            <a:r>
              <a:rPr lang="en-US" sz="2000" dirty="0"/>
              <a:t>It is recommended to use .</a:t>
            </a:r>
            <a:r>
              <a:rPr lang="en-US" sz="2000" dirty="0" err="1"/>
              <a:t>stl</a:t>
            </a:r>
            <a:r>
              <a:rPr lang="en-US" sz="2000" dirty="0"/>
              <a:t> format in ASCAII format, so that it can be editable in Notepad++.</a:t>
            </a:r>
          </a:p>
          <a:p>
            <a:pPr algn="just">
              <a:spcBef>
                <a:spcPts val="0"/>
              </a:spcBef>
              <a:buFont typeface="Wingdings" panose="05000000000000000000" pitchFamily="2" charset="2"/>
              <a:buChar char="Ø"/>
            </a:pPr>
            <a:r>
              <a:rPr lang="en-US" sz="2000" dirty="0"/>
              <a:t>Ensure you update the necessary OpenFOAM files so that all your new PID names are accounted for within the simulation.</a:t>
            </a:r>
          </a:p>
        </p:txBody>
      </p:sp>
      <p:pic>
        <p:nvPicPr>
          <p:cNvPr id="4" name="Picture 2" descr="Formula Careers">
            <a:extLst>
              <a:ext uri="{FF2B5EF4-FFF2-40B4-BE49-F238E27FC236}">
                <a16:creationId xmlns:a16="http://schemas.microsoft.com/office/drawing/2014/main" id="{93D29041-E0BC-42BC-A252-EAB5315647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2416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CAD processing</a:t>
            </a:r>
          </a:p>
        </p:txBody>
      </p:sp>
      <p:sp>
        <p:nvSpPr>
          <p:cNvPr id="3" name="Content Placeholder 2">
            <a:extLst>
              <a:ext uri="{FF2B5EF4-FFF2-40B4-BE49-F238E27FC236}">
                <a16:creationId xmlns:a16="http://schemas.microsoft.com/office/drawing/2014/main" id="{3402554E-7F40-43CF-B753-6F07D7211494}"/>
              </a:ext>
            </a:extLst>
          </p:cNvPr>
          <p:cNvSpPr>
            <a:spLocks noGrp="1"/>
          </p:cNvSpPr>
          <p:nvPr>
            <p:ph idx="1"/>
          </p:nvPr>
        </p:nvSpPr>
        <p:spPr>
          <a:xfrm>
            <a:off x="690562" y="1408905"/>
            <a:ext cx="10810875" cy="4645054"/>
          </a:xfrm>
        </p:spPr>
        <p:txBody>
          <a:bodyPr>
            <a:noAutofit/>
          </a:bodyPr>
          <a:lstStyle/>
          <a:p>
            <a:pPr marL="0" indent="0" algn="just">
              <a:buNone/>
            </a:pPr>
            <a:r>
              <a:rPr lang="en-US" sz="2000" dirty="0"/>
              <a:t>Further tips for creating your own CAD and mesh files:</a:t>
            </a:r>
          </a:p>
          <a:p>
            <a:pPr marL="0" indent="0" algn="just">
              <a:spcBef>
                <a:spcPts val="0"/>
              </a:spcBef>
              <a:buNone/>
            </a:pPr>
            <a:endParaRPr lang="en-US" sz="2000" dirty="0"/>
          </a:p>
          <a:p>
            <a:pPr algn="just"/>
            <a:r>
              <a:rPr lang="en-US" sz="2000" dirty="0"/>
              <a:t>Clean CAD is required when preparing CFD simulations. That means no small holes that cannot be resolved sufficiently by the mesh, no split surfaces, no narrow gaps.</a:t>
            </a:r>
          </a:p>
          <a:p>
            <a:pPr algn="just"/>
            <a:r>
              <a:rPr lang="en-US" sz="2000" dirty="0"/>
              <a:t>Ensure that your CAD model is located in a sensible position with regards to the point of origin in the model (0 0 0).</a:t>
            </a:r>
          </a:p>
          <a:p>
            <a:pPr algn="just"/>
            <a:r>
              <a:rPr lang="en-US" sz="2000" dirty="0"/>
              <a:t>This is so you can place the inlet, outlet, ground and side boundary conditions of a virtual wind tunnel environment in the CFD simulation around you’re model with ease.</a:t>
            </a:r>
          </a:p>
          <a:p>
            <a:pPr algn="just"/>
            <a:r>
              <a:rPr lang="en-US" sz="2000" dirty="0"/>
              <a:t>Typically, the ground is at z = 0, and the center of the model geometry is located somewhere around x = 0 and y = 0.</a:t>
            </a:r>
          </a:p>
          <a:p>
            <a:pPr algn="just"/>
            <a:r>
              <a:rPr lang="en-US" sz="2000" dirty="0"/>
              <a:t>Salome Mecca can be used to scale or </a:t>
            </a:r>
            <a:r>
              <a:rPr lang="en-IE" sz="2000" dirty="0"/>
              <a:t>re-orientate</a:t>
            </a:r>
            <a:r>
              <a:rPr lang="en-US" sz="2000" dirty="0"/>
              <a:t> your .</a:t>
            </a:r>
            <a:r>
              <a:rPr lang="en-US" sz="2000" dirty="0" err="1"/>
              <a:t>stl</a:t>
            </a:r>
            <a:r>
              <a:rPr lang="en-US" sz="2000" dirty="0"/>
              <a:t> surface meshes, if the CAD was not created in the desired location.</a:t>
            </a:r>
          </a:p>
          <a:p>
            <a:pPr algn="just"/>
            <a:r>
              <a:rPr lang="en-US" sz="2000" dirty="0"/>
              <a:t>There are also surface re-mesh tools, and small gaps/holes can be fixed.</a:t>
            </a:r>
          </a:p>
          <a:p>
            <a:pPr marL="0" indent="0" algn="just">
              <a:buNone/>
            </a:pPr>
            <a:endParaRPr lang="en-US" sz="2000" dirty="0"/>
          </a:p>
        </p:txBody>
      </p:sp>
      <p:pic>
        <p:nvPicPr>
          <p:cNvPr id="4" name="Picture 2" descr="Formula Careers">
            <a:extLst>
              <a:ext uri="{FF2B5EF4-FFF2-40B4-BE49-F238E27FC236}">
                <a16:creationId xmlns:a16="http://schemas.microsoft.com/office/drawing/2014/main" id="{92526F61-AEF8-48E0-A622-459DDF8F2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069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CAD processing</a:t>
            </a:r>
          </a:p>
        </p:txBody>
      </p:sp>
      <p:sp>
        <p:nvSpPr>
          <p:cNvPr id="3" name="Content Placeholder 2">
            <a:extLst>
              <a:ext uri="{FF2B5EF4-FFF2-40B4-BE49-F238E27FC236}">
                <a16:creationId xmlns:a16="http://schemas.microsoft.com/office/drawing/2014/main" id="{3402554E-7F40-43CF-B753-6F07D7211494}"/>
              </a:ext>
            </a:extLst>
          </p:cNvPr>
          <p:cNvSpPr>
            <a:spLocks noGrp="1"/>
          </p:cNvSpPr>
          <p:nvPr>
            <p:ph idx="1"/>
          </p:nvPr>
        </p:nvSpPr>
        <p:spPr>
          <a:xfrm>
            <a:off x="619125" y="2100099"/>
            <a:ext cx="5715000" cy="3291710"/>
          </a:xfrm>
        </p:spPr>
        <p:txBody>
          <a:bodyPr>
            <a:normAutofit/>
          </a:bodyPr>
          <a:lstStyle/>
          <a:p>
            <a:pPr marL="0" indent="0" algn="just">
              <a:buNone/>
            </a:pPr>
            <a:r>
              <a:rPr lang="en-US" sz="2000" dirty="0"/>
              <a:t>To apply your PID names to each of your .</a:t>
            </a:r>
            <a:r>
              <a:rPr lang="en-US" sz="2000" dirty="0" err="1"/>
              <a:t>stl</a:t>
            </a:r>
            <a:r>
              <a:rPr lang="en-US" sz="2000" dirty="0"/>
              <a:t> surface mesh files:</a:t>
            </a:r>
          </a:p>
          <a:p>
            <a:r>
              <a:rPr lang="en-US" sz="2000" dirty="0"/>
              <a:t>Open your .</a:t>
            </a:r>
            <a:r>
              <a:rPr lang="en-US" sz="2000" dirty="0" err="1"/>
              <a:t>stl</a:t>
            </a:r>
            <a:r>
              <a:rPr lang="en-US" sz="2000" dirty="0"/>
              <a:t> mesh files in Notepad++.</a:t>
            </a:r>
            <a:br>
              <a:rPr lang="en-US" sz="2000" dirty="0"/>
            </a:br>
            <a:r>
              <a:rPr lang="en-US" sz="2000" dirty="0"/>
              <a:t>Note: they must have been saved in </a:t>
            </a:r>
            <a:r>
              <a:rPr lang="en-US" sz="2000" dirty="0" err="1"/>
              <a:t>Ascaii</a:t>
            </a:r>
            <a:r>
              <a:rPr lang="en-US" sz="2000" dirty="0"/>
              <a:t> format, not binary.</a:t>
            </a:r>
          </a:p>
          <a:p>
            <a:r>
              <a:rPr lang="en-US" sz="2000" dirty="0"/>
              <a:t>At the top of the file, </a:t>
            </a:r>
            <a:r>
              <a:rPr lang="en-US" sz="2000" b="1" dirty="0"/>
              <a:t>solid “PID name” </a:t>
            </a:r>
            <a:r>
              <a:rPr lang="en-US" sz="2000" dirty="0"/>
              <a:t>is required. In this example, the PID name is “Exhausts”.</a:t>
            </a:r>
          </a:p>
          <a:p>
            <a:r>
              <a:rPr lang="en-US" sz="2000" dirty="0"/>
              <a:t>At the bottom of the file, </a:t>
            </a:r>
            <a:r>
              <a:rPr lang="en-US" sz="2000" b="1" dirty="0" err="1"/>
              <a:t>endsolid</a:t>
            </a:r>
            <a:r>
              <a:rPr lang="en-US" sz="2000" b="1" dirty="0"/>
              <a:t> “PID name” </a:t>
            </a:r>
            <a:r>
              <a:rPr lang="en-US" sz="2000" dirty="0"/>
              <a:t>is required. In this example, the PID name is “Exhausts”.</a:t>
            </a:r>
          </a:p>
        </p:txBody>
      </p:sp>
      <p:pic>
        <p:nvPicPr>
          <p:cNvPr id="4" name="Picture 3">
            <a:extLst>
              <a:ext uri="{FF2B5EF4-FFF2-40B4-BE49-F238E27FC236}">
                <a16:creationId xmlns:a16="http://schemas.microsoft.com/office/drawing/2014/main" id="{C840C877-8016-4FB2-8B5A-C43B0EE1CD3B}"/>
              </a:ext>
            </a:extLst>
          </p:cNvPr>
          <p:cNvPicPr>
            <a:picLocks noChangeAspect="1"/>
          </p:cNvPicPr>
          <p:nvPr/>
        </p:nvPicPr>
        <p:blipFill>
          <a:blip r:embed="rId2"/>
          <a:stretch>
            <a:fillRect/>
          </a:stretch>
        </p:blipFill>
        <p:spPr>
          <a:xfrm>
            <a:off x="7208856" y="1562368"/>
            <a:ext cx="4649769" cy="1871134"/>
          </a:xfrm>
          <a:prstGeom prst="rect">
            <a:avLst/>
          </a:prstGeom>
        </p:spPr>
      </p:pic>
      <p:pic>
        <p:nvPicPr>
          <p:cNvPr id="5" name="Picture 4">
            <a:extLst>
              <a:ext uri="{FF2B5EF4-FFF2-40B4-BE49-F238E27FC236}">
                <a16:creationId xmlns:a16="http://schemas.microsoft.com/office/drawing/2014/main" id="{FED59BDC-D005-482B-9956-964A74CF948B}"/>
              </a:ext>
            </a:extLst>
          </p:cNvPr>
          <p:cNvPicPr>
            <a:picLocks noChangeAspect="1"/>
          </p:cNvPicPr>
          <p:nvPr/>
        </p:nvPicPr>
        <p:blipFill>
          <a:blip r:embed="rId3"/>
          <a:stretch>
            <a:fillRect/>
          </a:stretch>
        </p:blipFill>
        <p:spPr>
          <a:xfrm>
            <a:off x="7208856" y="3958404"/>
            <a:ext cx="4472010" cy="2105025"/>
          </a:xfrm>
          <a:prstGeom prst="rect">
            <a:avLst/>
          </a:prstGeom>
        </p:spPr>
      </p:pic>
      <p:cxnSp>
        <p:nvCxnSpPr>
          <p:cNvPr id="8" name="Straight Arrow Connector 7">
            <a:extLst>
              <a:ext uri="{FF2B5EF4-FFF2-40B4-BE49-F238E27FC236}">
                <a16:creationId xmlns:a16="http://schemas.microsoft.com/office/drawing/2014/main" id="{13E95454-4C56-4F47-97EB-E63B2967F095}"/>
              </a:ext>
            </a:extLst>
          </p:cNvPr>
          <p:cNvCxnSpPr>
            <a:cxnSpLocks/>
            <a:stCxn id="3" idx="3"/>
          </p:cNvCxnSpPr>
          <p:nvPr/>
        </p:nvCxnSpPr>
        <p:spPr>
          <a:xfrm flipV="1">
            <a:off x="6334125" y="1783178"/>
            <a:ext cx="790575" cy="1962776"/>
          </a:xfrm>
          <a:prstGeom prst="straightConnector1">
            <a:avLst/>
          </a:prstGeom>
          <a:ln w="12700">
            <a:solidFill>
              <a:srgbClr val="FF0000"/>
            </a:solidFill>
            <a:headEnd w="lg" len="lg"/>
            <a:tailEnd type="triangle" w="med"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3413F41-DF1B-4B98-8AC2-AE6F35A6E6A8}"/>
              </a:ext>
            </a:extLst>
          </p:cNvPr>
          <p:cNvCxnSpPr>
            <a:cxnSpLocks/>
          </p:cNvCxnSpPr>
          <p:nvPr/>
        </p:nvCxnSpPr>
        <p:spPr>
          <a:xfrm>
            <a:off x="6243145" y="4624552"/>
            <a:ext cx="881555" cy="1271423"/>
          </a:xfrm>
          <a:prstGeom prst="straightConnector1">
            <a:avLst/>
          </a:prstGeom>
          <a:ln w="12700">
            <a:solidFill>
              <a:srgbClr val="FF0000"/>
            </a:solidFill>
            <a:headEnd w="lg" len="lg"/>
            <a:tailEnd type="triangle" w="med" len="lg"/>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576F3B4-6C80-4650-AEBE-E50BE6F8AB99}"/>
              </a:ext>
            </a:extLst>
          </p:cNvPr>
          <p:cNvSpPr/>
          <p:nvPr/>
        </p:nvSpPr>
        <p:spPr>
          <a:xfrm>
            <a:off x="7124700" y="1562369"/>
            <a:ext cx="1409699" cy="1864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Rectangle 12">
            <a:extLst>
              <a:ext uri="{FF2B5EF4-FFF2-40B4-BE49-F238E27FC236}">
                <a16:creationId xmlns:a16="http://schemas.microsoft.com/office/drawing/2014/main" id="{C67D276A-6601-4A4C-A395-C2C3EC581ADD}"/>
              </a:ext>
            </a:extLst>
          </p:cNvPr>
          <p:cNvSpPr/>
          <p:nvPr/>
        </p:nvSpPr>
        <p:spPr>
          <a:xfrm>
            <a:off x="7124700" y="5881688"/>
            <a:ext cx="1609725" cy="1817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2" descr="Formula Careers">
            <a:extLst>
              <a:ext uri="{FF2B5EF4-FFF2-40B4-BE49-F238E27FC236}">
                <a16:creationId xmlns:a16="http://schemas.microsoft.com/office/drawing/2014/main" id="{67A0047A-AE00-4DB8-8C0C-E8696E8D26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385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8071-A9B3-4AF0-BE0A-C18629C748BF}"/>
              </a:ext>
            </a:extLst>
          </p:cNvPr>
          <p:cNvSpPr>
            <a:spLocks noGrp="1"/>
          </p:cNvSpPr>
          <p:nvPr>
            <p:ph type="title"/>
          </p:nvPr>
        </p:nvSpPr>
        <p:spPr>
          <a:xfrm>
            <a:off x="2666585" y="2718265"/>
            <a:ext cx="6858829" cy="1421469"/>
          </a:xfrm>
        </p:spPr>
        <p:txBody>
          <a:bodyPr>
            <a:normAutofit/>
          </a:bodyPr>
          <a:lstStyle/>
          <a:p>
            <a:pPr algn="ctr"/>
            <a:r>
              <a:rPr lang="en-US" dirty="0"/>
              <a:t>Week 4</a:t>
            </a:r>
            <a:br>
              <a:rPr lang="en-US" dirty="0"/>
            </a:br>
            <a:r>
              <a:rPr lang="en-US" i="1" dirty="0"/>
              <a:t>Mesh Independence Study</a:t>
            </a:r>
          </a:p>
        </p:txBody>
      </p:sp>
      <p:pic>
        <p:nvPicPr>
          <p:cNvPr id="3" name="Picture 2" descr="Formula Careers">
            <a:extLst>
              <a:ext uri="{FF2B5EF4-FFF2-40B4-BE49-F238E27FC236}">
                <a16:creationId xmlns:a16="http://schemas.microsoft.com/office/drawing/2014/main" id="{71D5187D-382D-43CD-BAEE-6285F0F31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5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Week 4: Mesh independence study</a:t>
            </a:r>
          </a:p>
        </p:txBody>
      </p:sp>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393699" y="1513490"/>
            <a:ext cx="11462503" cy="4277710"/>
          </a:xfrm>
        </p:spPr>
        <p:txBody>
          <a:bodyPr>
            <a:normAutofit/>
          </a:bodyPr>
          <a:lstStyle/>
          <a:p>
            <a:pPr marL="342900" lvl="1" indent="-342900"/>
            <a:r>
              <a:rPr lang="en-IE" sz="2000" dirty="0"/>
              <a:t>Mesh independence (or convergence) studies are done by rerunning the simulation with increasing mesh resolutions until the solution converges to a constant solution. i.e. The solution stays the same even with increasing mesh resolution.</a:t>
            </a:r>
          </a:p>
          <a:p>
            <a:pPr marL="342900" lvl="1" indent="-342900"/>
            <a:r>
              <a:rPr lang="en-IE" sz="2000" dirty="0"/>
              <a:t>For the final component of this project, participants must conduct a mesh independence study to evaluate how dependent their results are on the mesh created.</a:t>
            </a:r>
          </a:p>
          <a:p>
            <a:pPr marL="342900" lvl="1" indent="-342900"/>
            <a:r>
              <a:rPr lang="en-IE" sz="2000" dirty="0"/>
              <a:t>There are several ways to approach a mesh independence study, and this is typically a rigorous process completed for every new application that a CFD engineer may encounter.</a:t>
            </a:r>
          </a:p>
          <a:p>
            <a:pPr marL="342900" lvl="1" indent="-342900"/>
            <a:r>
              <a:rPr lang="en-IE" sz="2000" dirty="0"/>
              <a:t>The mesh can be refined globally (entire volume) or locally (around a location of interest).</a:t>
            </a:r>
          </a:p>
          <a:p>
            <a:pPr marL="342900" lvl="1" indent="-342900"/>
            <a:r>
              <a:rPr lang="en-IE" sz="2000" dirty="0"/>
              <a:t>Local mesh independence studies are more commonly conducted than global mesh independence studies due to the prohibitive cost associated with global studies.</a:t>
            </a:r>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236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A68D4-8D41-4D2D-9FED-9BA709E69031}"/>
              </a:ext>
            </a:extLst>
          </p:cNvPr>
          <p:cNvSpPr>
            <a:spLocks noGrp="1"/>
          </p:cNvSpPr>
          <p:nvPr>
            <p:ph type="title"/>
          </p:nvPr>
        </p:nvSpPr>
        <p:spPr>
          <a:xfrm>
            <a:off x="838200" y="0"/>
            <a:ext cx="10515600" cy="1325563"/>
          </a:xfrm>
        </p:spPr>
        <p:txBody>
          <a:bodyPr/>
          <a:lstStyle/>
          <a:p>
            <a:r>
              <a:rPr lang="en-US" dirty="0"/>
              <a:t>Week 4: Mesh independence study</a:t>
            </a:r>
          </a:p>
        </p:txBody>
      </p:sp>
      <p:sp>
        <p:nvSpPr>
          <p:cNvPr id="5" name="Content Placeholder 2">
            <a:extLst>
              <a:ext uri="{FF2B5EF4-FFF2-40B4-BE49-F238E27FC236}">
                <a16:creationId xmlns:a16="http://schemas.microsoft.com/office/drawing/2014/main" id="{3431BF33-9717-4F38-AF4C-D7B87C2D1CF8}"/>
              </a:ext>
            </a:extLst>
          </p:cNvPr>
          <p:cNvSpPr>
            <a:spLocks noGrp="1"/>
          </p:cNvSpPr>
          <p:nvPr>
            <p:ph idx="1"/>
          </p:nvPr>
        </p:nvSpPr>
        <p:spPr>
          <a:xfrm>
            <a:off x="393699" y="1555532"/>
            <a:ext cx="11462503" cy="4256689"/>
          </a:xfrm>
        </p:spPr>
        <p:txBody>
          <a:bodyPr>
            <a:normAutofit/>
          </a:bodyPr>
          <a:lstStyle/>
          <a:p>
            <a:pPr marL="342900" lvl="1" indent="-342900"/>
            <a:r>
              <a:rPr lang="en-IE" sz="2000" dirty="0"/>
              <a:t>Participants are recommended to investigate a minimum of 3 meshes and to compare the results.</a:t>
            </a:r>
          </a:p>
          <a:p>
            <a:pPr marL="342900" lvl="1" indent="-342900"/>
            <a:r>
              <a:rPr lang="en-IE" sz="2000" dirty="0"/>
              <a:t>Participants are encouraged to simulate additional meshes if they have the time.</a:t>
            </a:r>
          </a:p>
          <a:p>
            <a:pPr marL="342900" lvl="1" indent="-342900"/>
            <a:r>
              <a:rPr lang="en-IE" sz="2000" dirty="0"/>
              <a:t>The results can be prepared in a short PowerPoint presentation (or Word document, or any format desired).</a:t>
            </a:r>
          </a:p>
          <a:p>
            <a:pPr marL="342900" lvl="1" indent="-342900"/>
            <a:r>
              <a:rPr lang="en-IE" sz="2000" dirty="0"/>
              <a:t>Participants who submit this report will receive a certificate of completion for this project.</a:t>
            </a:r>
          </a:p>
          <a:p>
            <a:pPr marL="342900" lvl="1" indent="-342900"/>
            <a:endParaRPr lang="en-IE" sz="2000" dirty="0"/>
          </a:p>
          <a:p>
            <a:pPr marL="342900" lvl="1" indent="-342900"/>
            <a:r>
              <a:rPr lang="en-IE" sz="2000" dirty="0"/>
              <a:t>Another study participants can complete is to study the impact of the pitch angle of the lower, or upper, or both wing components, on the lift and drag coefficients of the rear wing.</a:t>
            </a:r>
          </a:p>
          <a:p>
            <a:pPr marL="357188" lvl="1" indent="0">
              <a:buNone/>
            </a:pPr>
            <a:r>
              <a:rPr lang="en-IE" sz="2000" dirty="0"/>
              <a:t>Note: this is an extra study that students can complete if they are interested in further study. It is not necessary to complete this to receive the certificate of completion.</a:t>
            </a:r>
          </a:p>
          <a:p>
            <a:pPr marL="0" lvl="1" indent="0">
              <a:buNone/>
            </a:pPr>
            <a:endParaRPr lang="en-IE" sz="2000" dirty="0"/>
          </a:p>
          <a:p>
            <a:pPr marL="342900" lvl="1" indent="-342900"/>
            <a:r>
              <a:rPr lang="en-US" sz="2000" dirty="0"/>
              <a:t>Examples on ways to approach mesh convergence are given in the next slides.</a:t>
            </a:r>
          </a:p>
        </p:txBody>
      </p:sp>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490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33" name="Content Placeholder 32">
            <a:extLst>
              <a:ext uri="{FF2B5EF4-FFF2-40B4-BE49-F238E27FC236}">
                <a16:creationId xmlns:a16="http://schemas.microsoft.com/office/drawing/2014/main" id="{C1FE38B6-BDE7-45D3-A411-9F11C49DC9B8}"/>
              </a:ext>
            </a:extLst>
          </p:cNvPr>
          <p:cNvSpPr>
            <a:spLocks noGrp="1"/>
          </p:cNvSpPr>
          <p:nvPr>
            <p:ph idx="1"/>
          </p:nvPr>
        </p:nvSpPr>
        <p:spPr>
          <a:xfrm>
            <a:off x="563936" y="1081979"/>
            <a:ext cx="11064128" cy="1922276"/>
          </a:xfrm>
        </p:spPr>
        <p:txBody>
          <a:bodyPr>
            <a:normAutofit/>
          </a:bodyPr>
          <a:lstStyle/>
          <a:p>
            <a:pPr marL="0" indent="0">
              <a:buNone/>
            </a:pPr>
            <a:r>
              <a:rPr lang="en-US" sz="2000" b="1" dirty="0"/>
              <a:t>Example 1</a:t>
            </a:r>
          </a:p>
          <a:p>
            <a:r>
              <a:rPr lang="en-US" sz="2000" dirty="0"/>
              <a:t>Half the cell length for each subsequent mesh, at the surface of interest. I.e. At the surface of the wing geometry.</a:t>
            </a:r>
          </a:p>
          <a:p>
            <a:r>
              <a:rPr lang="en-US" sz="2000" dirty="0"/>
              <a:t>This method is suitable for near surface and volume mesh studies.</a:t>
            </a:r>
          </a:p>
          <a:p>
            <a:r>
              <a:rPr lang="en-US" sz="2000" dirty="0"/>
              <a:t>The number of cells using this method gets exponentially larger.</a:t>
            </a:r>
          </a:p>
        </p:txBody>
      </p:sp>
      <p:sp>
        <p:nvSpPr>
          <p:cNvPr id="34" name="Rectangle 33">
            <a:extLst>
              <a:ext uri="{FF2B5EF4-FFF2-40B4-BE49-F238E27FC236}">
                <a16:creationId xmlns:a16="http://schemas.microsoft.com/office/drawing/2014/main" id="{27285DF8-4808-471D-BADA-31D0BCCF0E29}"/>
              </a:ext>
            </a:extLst>
          </p:cNvPr>
          <p:cNvSpPr/>
          <p:nvPr/>
        </p:nvSpPr>
        <p:spPr>
          <a:xfrm>
            <a:off x="940954" y="3429000"/>
            <a:ext cx="2790092" cy="21570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C5B3A24-B6E8-464C-9CBB-0F361B985BD7}"/>
              </a:ext>
            </a:extLst>
          </p:cNvPr>
          <p:cNvSpPr/>
          <p:nvPr/>
        </p:nvSpPr>
        <p:spPr>
          <a:xfrm>
            <a:off x="4501838" y="3429000"/>
            <a:ext cx="2836984" cy="21570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D9D032A-FA1F-4354-9C5A-DC6A8CCEDBED}"/>
              </a:ext>
            </a:extLst>
          </p:cNvPr>
          <p:cNvSpPr/>
          <p:nvPr/>
        </p:nvSpPr>
        <p:spPr>
          <a:xfrm>
            <a:off x="8159438" y="3429000"/>
            <a:ext cx="2836984" cy="21570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49A77069-4BE1-4262-9B32-31158B2D6DFE}"/>
              </a:ext>
            </a:extLst>
          </p:cNvPr>
          <p:cNvCxnSpPr>
            <a:cxnSpLocks/>
            <a:stCxn id="35" idx="0"/>
            <a:endCxn id="35" idx="2"/>
          </p:cNvCxnSpPr>
          <p:nvPr/>
        </p:nvCxnSpPr>
        <p:spPr>
          <a:xfrm>
            <a:off x="5920330" y="3429000"/>
            <a:ext cx="0" cy="21570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C3C4A61-FB68-4558-A71B-CAF782DB631F}"/>
              </a:ext>
            </a:extLst>
          </p:cNvPr>
          <p:cNvCxnSpPr>
            <a:cxnSpLocks/>
            <a:stCxn id="35" idx="1"/>
            <a:endCxn id="35" idx="3"/>
          </p:cNvCxnSpPr>
          <p:nvPr/>
        </p:nvCxnSpPr>
        <p:spPr>
          <a:xfrm>
            <a:off x="4501838" y="4507523"/>
            <a:ext cx="28369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00EAFC7-DB0C-44C7-AD88-B6E9BFED4BD6}"/>
              </a:ext>
            </a:extLst>
          </p:cNvPr>
          <p:cNvCxnSpPr>
            <a:cxnSpLocks/>
          </p:cNvCxnSpPr>
          <p:nvPr/>
        </p:nvCxnSpPr>
        <p:spPr>
          <a:xfrm>
            <a:off x="9577930" y="3429000"/>
            <a:ext cx="0" cy="21570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8DAA882-8094-411D-AB92-CCE9672AD22B}"/>
              </a:ext>
            </a:extLst>
          </p:cNvPr>
          <p:cNvCxnSpPr>
            <a:cxnSpLocks/>
          </p:cNvCxnSpPr>
          <p:nvPr/>
        </p:nvCxnSpPr>
        <p:spPr>
          <a:xfrm>
            <a:off x="8159438" y="4507523"/>
            <a:ext cx="28369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A7F9449-FEA9-4F75-823E-553BDC4226DE}"/>
              </a:ext>
            </a:extLst>
          </p:cNvPr>
          <p:cNvCxnSpPr>
            <a:cxnSpLocks/>
          </p:cNvCxnSpPr>
          <p:nvPr/>
        </p:nvCxnSpPr>
        <p:spPr>
          <a:xfrm>
            <a:off x="8862822" y="3429000"/>
            <a:ext cx="0" cy="21570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F7B0C6D-5F16-453E-9BEB-91270233B9F5}"/>
              </a:ext>
            </a:extLst>
          </p:cNvPr>
          <p:cNvCxnSpPr>
            <a:cxnSpLocks/>
          </p:cNvCxnSpPr>
          <p:nvPr/>
        </p:nvCxnSpPr>
        <p:spPr>
          <a:xfrm>
            <a:off x="10281314" y="3429000"/>
            <a:ext cx="0" cy="21570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C09B32C-CE3A-437E-A74D-95D8F314F55B}"/>
              </a:ext>
            </a:extLst>
          </p:cNvPr>
          <p:cNvCxnSpPr>
            <a:cxnSpLocks/>
          </p:cNvCxnSpPr>
          <p:nvPr/>
        </p:nvCxnSpPr>
        <p:spPr>
          <a:xfrm>
            <a:off x="8159438" y="3979985"/>
            <a:ext cx="28369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5D6FDA8-B604-4D58-933B-A176814AE7CD}"/>
              </a:ext>
            </a:extLst>
          </p:cNvPr>
          <p:cNvCxnSpPr>
            <a:cxnSpLocks/>
          </p:cNvCxnSpPr>
          <p:nvPr/>
        </p:nvCxnSpPr>
        <p:spPr>
          <a:xfrm>
            <a:off x="8159438" y="5070231"/>
            <a:ext cx="28369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4D3E1578-55AE-4CEF-B826-ED8A5A7B1086}"/>
              </a:ext>
            </a:extLst>
          </p:cNvPr>
          <p:cNvCxnSpPr/>
          <p:nvPr/>
        </p:nvCxnSpPr>
        <p:spPr>
          <a:xfrm>
            <a:off x="950494" y="6056744"/>
            <a:ext cx="2790092" cy="0"/>
          </a:xfrm>
          <a:prstGeom prst="straightConnector1">
            <a:avLst/>
          </a:prstGeom>
          <a:ln w="19050">
            <a:solidFill>
              <a:schemeClr val="accent6">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2459A3C1-9E98-4267-B6E2-2B28CC7954F8}"/>
              </a:ext>
            </a:extLst>
          </p:cNvPr>
          <p:cNvCxnSpPr>
            <a:cxnSpLocks/>
          </p:cNvCxnSpPr>
          <p:nvPr/>
        </p:nvCxnSpPr>
        <p:spPr>
          <a:xfrm>
            <a:off x="4558270" y="6065841"/>
            <a:ext cx="1304193" cy="0"/>
          </a:xfrm>
          <a:prstGeom prst="straightConnector1">
            <a:avLst/>
          </a:prstGeom>
          <a:ln w="19050">
            <a:solidFill>
              <a:schemeClr val="accent6">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89B40BFF-4379-43D9-859B-FD519B9E1B16}"/>
              </a:ext>
            </a:extLst>
          </p:cNvPr>
          <p:cNvCxnSpPr>
            <a:cxnSpLocks/>
          </p:cNvCxnSpPr>
          <p:nvPr/>
        </p:nvCxnSpPr>
        <p:spPr>
          <a:xfrm>
            <a:off x="8159438" y="6065841"/>
            <a:ext cx="703384" cy="0"/>
          </a:xfrm>
          <a:prstGeom prst="straightConnector1">
            <a:avLst/>
          </a:prstGeom>
          <a:ln w="19050">
            <a:solidFill>
              <a:schemeClr val="accent6">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095732FE-232A-4958-B7FF-0FB93BB26ED2}"/>
              </a:ext>
            </a:extLst>
          </p:cNvPr>
          <p:cNvSpPr txBox="1"/>
          <p:nvPr/>
        </p:nvSpPr>
        <p:spPr>
          <a:xfrm>
            <a:off x="940954" y="3028691"/>
            <a:ext cx="1105109" cy="369332"/>
          </a:xfrm>
          <a:prstGeom prst="rect">
            <a:avLst/>
          </a:prstGeom>
          <a:noFill/>
        </p:spPr>
        <p:txBody>
          <a:bodyPr wrap="square" rtlCol="0">
            <a:spAutoFit/>
          </a:bodyPr>
          <a:lstStyle/>
          <a:p>
            <a:r>
              <a:rPr lang="en-US" dirty="0"/>
              <a:t>Mesh 1</a:t>
            </a:r>
          </a:p>
        </p:txBody>
      </p:sp>
      <p:sp>
        <p:nvSpPr>
          <p:cNvPr id="51" name="TextBox 50">
            <a:extLst>
              <a:ext uri="{FF2B5EF4-FFF2-40B4-BE49-F238E27FC236}">
                <a16:creationId xmlns:a16="http://schemas.microsoft.com/office/drawing/2014/main" id="{BB97FBB2-A56B-4B8D-9017-1E5334E227F3}"/>
              </a:ext>
            </a:extLst>
          </p:cNvPr>
          <p:cNvSpPr txBox="1"/>
          <p:nvPr/>
        </p:nvSpPr>
        <p:spPr>
          <a:xfrm>
            <a:off x="4501838" y="3043176"/>
            <a:ext cx="1105109" cy="369332"/>
          </a:xfrm>
          <a:prstGeom prst="rect">
            <a:avLst/>
          </a:prstGeom>
          <a:noFill/>
        </p:spPr>
        <p:txBody>
          <a:bodyPr wrap="square" rtlCol="0">
            <a:spAutoFit/>
          </a:bodyPr>
          <a:lstStyle/>
          <a:p>
            <a:r>
              <a:rPr lang="en-US" dirty="0"/>
              <a:t>Mesh 2</a:t>
            </a:r>
          </a:p>
        </p:txBody>
      </p:sp>
      <p:sp>
        <p:nvSpPr>
          <p:cNvPr id="52" name="TextBox 51">
            <a:extLst>
              <a:ext uri="{FF2B5EF4-FFF2-40B4-BE49-F238E27FC236}">
                <a16:creationId xmlns:a16="http://schemas.microsoft.com/office/drawing/2014/main" id="{126FD5CC-6A42-40A6-ACBE-EE043F201DBB}"/>
              </a:ext>
            </a:extLst>
          </p:cNvPr>
          <p:cNvSpPr txBox="1"/>
          <p:nvPr/>
        </p:nvSpPr>
        <p:spPr>
          <a:xfrm>
            <a:off x="8159438" y="3028691"/>
            <a:ext cx="1105109" cy="369332"/>
          </a:xfrm>
          <a:prstGeom prst="rect">
            <a:avLst/>
          </a:prstGeom>
          <a:noFill/>
        </p:spPr>
        <p:txBody>
          <a:bodyPr wrap="square" rtlCol="0">
            <a:spAutoFit/>
          </a:bodyPr>
          <a:lstStyle/>
          <a:p>
            <a:r>
              <a:rPr lang="en-US" dirty="0"/>
              <a:t>Mesh 3</a:t>
            </a:r>
          </a:p>
        </p:txBody>
      </p:sp>
      <p:cxnSp>
        <p:nvCxnSpPr>
          <p:cNvPr id="54" name="Straight Connector 53">
            <a:extLst>
              <a:ext uri="{FF2B5EF4-FFF2-40B4-BE49-F238E27FC236}">
                <a16:creationId xmlns:a16="http://schemas.microsoft.com/office/drawing/2014/main" id="{1378AE57-62F7-49AF-A61F-4EE6B8E2B927}"/>
              </a:ext>
            </a:extLst>
          </p:cNvPr>
          <p:cNvCxnSpPr/>
          <p:nvPr/>
        </p:nvCxnSpPr>
        <p:spPr>
          <a:xfrm>
            <a:off x="711080" y="5586046"/>
            <a:ext cx="329979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90993AE-F54B-41E2-A798-D4FA3E30A933}"/>
              </a:ext>
            </a:extLst>
          </p:cNvPr>
          <p:cNvCxnSpPr>
            <a:cxnSpLocks/>
          </p:cNvCxnSpPr>
          <p:nvPr/>
        </p:nvCxnSpPr>
        <p:spPr>
          <a:xfrm flipV="1">
            <a:off x="969115" y="558464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DBBDBE8-3914-4CDD-A952-CB8ED73AB9E2}"/>
              </a:ext>
            </a:extLst>
          </p:cNvPr>
          <p:cNvCxnSpPr>
            <a:cxnSpLocks/>
          </p:cNvCxnSpPr>
          <p:nvPr/>
        </p:nvCxnSpPr>
        <p:spPr>
          <a:xfrm flipV="1">
            <a:off x="1630003" y="5591785"/>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BCF5B0-71F1-455C-82E5-5E45DC9C4105}"/>
              </a:ext>
            </a:extLst>
          </p:cNvPr>
          <p:cNvCxnSpPr>
            <a:cxnSpLocks/>
          </p:cNvCxnSpPr>
          <p:nvPr/>
        </p:nvCxnSpPr>
        <p:spPr>
          <a:xfrm flipV="1">
            <a:off x="2218642" y="5591785"/>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A17D288-CB63-46A5-8CD0-60D4691ED44B}"/>
              </a:ext>
            </a:extLst>
          </p:cNvPr>
          <p:cNvCxnSpPr>
            <a:cxnSpLocks/>
          </p:cNvCxnSpPr>
          <p:nvPr/>
        </p:nvCxnSpPr>
        <p:spPr>
          <a:xfrm flipV="1">
            <a:off x="2911194" y="558464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5D25954-EE29-48D6-A4C2-B62CA01232B4}"/>
              </a:ext>
            </a:extLst>
          </p:cNvPr>
          <p:cNvCxnSpPr>
            <a:cxnSpLocks/>
          </p:cNvCxnSpPr>
          <p:nvPr/>
        </p:nvCxnSpPr>
        <p:spPr>
          <a:xfrm flipV="1">
            <a:off x="3498304" y="5591785"/>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CE28571-C73C-45DC-926B-23CDA88B3E25}"/>
              </a:ext>
            </a:extLst>
          </p:cNvPr>
          <p:cNvCxnSpPr/>
          <p:nvPr/>
        </p:nvCxnSpPr>
        <p:spPr>
          <a:xfrm>
            <a:off x="4295187" y="5591785"/>
            <a:ext cx="329979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BA5BE35-B7D0-4EE7-AD27-E73945268260}"/>
              </a:ext>
            </a:extLst>
          </p:cNvPr>
          <p:cNvCxnSpPr>
            <a:cxnSpLocks/>
          </p:cNvCxnSpPr>
          <p:nvPr/>
        </p:nvCxnSpPr>
        <p:spPr>
          <a:xfrm flipV="1">
            <a:off x="4553222" y="559038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DC45721-9881-453F-82FA-AA5F71788E72}"/>
              </a:ext>
            </a:extLst>
          </p:cNvPr>
          <p:cNvCxnSpPr>
            <a:cxnSpLocks/>
          </p:cNvCxnSpPr>
          <p:nvPr/>
        </p:nvCxnSpPr>
        <p:spPr>
          <a:xfrm flipV="1">
            <a:off x="5214110" y="559752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F041442-F611-4C59-85CC-67AEBEBB2198}"/>
              </a:ext>
            </a:extLst>
          </p:cNvPr>
          <p:cNvCxnSpPr>
            <a:cxnSpLocks/>
          </p:cNvCxnSpPr>
          <p:nvPr/>
        </p:nvCxnSpPr>
        <p:spPr>
          <a:xfrm flipV="1">
            <a:off x="5802749" y="559752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A819B1C-7994-4B8B-80D9-78B494B1E169}"/>
              </a:ext>
            </a:extLst>
          </p:cNvPr>
          <p:cNvCxnSpPr>
            <a:cxnSpLocks/>
          </p:cNvCxnSpPr>
          <p:nvPr/>
        </p:nvCxnSpPr>
        <p:spPr>
          <a:xfrm flipV="1">
            <a:off x="6495301" y="559038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5B715E1-91C1-4986-9C18-B6B8EE742EDA}"/>
              </a:ext>
            </a:extLst>
          </p:cNvPr>
          <p:cNvCxnSpPr>
            <a:cxnSpLocks/>
          </p:cNvCxnSpPr>
          <p:nvPr/>
        </p:nvCxnSpPr>
        <p:spPr>
          <a:xfrm flipV="1">
            <a:off x="7082411" y="559752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6B495FDB-2451-44EE-A3B1-95935C116EF6}"/>
              </a:ext>
            </a:extLst>
          </p:cNvPr>
          <p:cNvCxnSpPr/>
          <p:nvPr/>
        </p:nvCxnSpPr>
        <p:spPr>
          <a:xfrm>
            <a:off x="7969483" y="5591785"/>
            <a:ext cx="329979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21404B8-BA7E-43BF-9B65-CD4C4FA9E893}"/>
              </a:ext>
            </a:extLst>
          </p:cNvPr>
          <p:cNvCxnSpPr>
            <a:cxnSpLocks/>
          </p:cNvCxnSpPr>
          <p:nvPr/>
        </p:nvCxnSpPr>
        <p:spPr>
          <a:xfrm flipV="1">
            <a:off x="8227518" y="559038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4350C14-04D2-4C0B-B254-C8EF8BFE498F}"/>
              </a:ext>
            </a:extLst>
          </p:cNvPr>
          <p:cNvCxnSpPr>
            <a:cxnSpLocks/>
          </p:cNvCxnSpPr>
          <p:nvPr/>
        </p:nvCxnSpPr>
        <p:spPr>
          <a:xfrm flipV="1">
            <a:off x="8888406" y="559752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79B144C-B75B-4369-9DC8-CDDC18E341F3}"/>
              </a:ext>
            </a:extLst>
          </p:cNvPr>
          <p:cNvCxnSpPr>
            <a:cxnSpLocks/>
          </p:cNvCxnSpPr>
          <p:nvPr/>
        </p:nvCxnSpPr>
        <p:spPr>
          <a:xfrm flipV="1">
            <a:off x="9477045" y="559752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367F432-C25E-4318-9DC3-DC4A4E37AD2E}"/>
              </a:ext>
            </a:extLst>
          </p:cNvPr>
          <p:cNvCxnSpPr>
            <a:cxnSpLocks/>
          </p:cNvCxnSpPr>
          <p:nvPr/>
        </p:nvCxnSpPr>
        <p:spPr>
          <a:xfrm flipV="1">
            <a:off x="10169597" y="559038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3F1C8ACF-AB3F-4BFE-A8B8-87FB145D3599}"/>
              </a:ext>
            </a:extLst>
          </p:cNvPr>
          <p:cNvCxnSpPr>
            <a:cxnSpLocks/>
          </p:cNvCxnSpPr>
          <p:nvPr/>
        </p:nvCxnSpPr>
        <p:spPr>
          <a:xfrm flipV="1">
            <a:off x="10756707" y="559752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89E36D62-E771-416A-A2D3-7746EFB6EA0F}"/>
              </a:ext>
            </a:extLst>
          </p:cNvPr>
          <p:cNvSpPr txBox="1"/>
          <p:nvPr/>
        </p:nvSpPr>
        <p:spPr>
          <a:xfrm>
            <a:off x="1813906" y="6055876"/>
            <a:ext cx="1070045" cy="369332"/>
          </a:xfrm>
          <a:prstGeom prst="rect">
            <a:avLst/>
          </a:prstGeom>
          <a:noFill/>
        </p:spPr>
        <p:txBody>
          <a:bodyPr wrap="square" rtlCol="0">
            <a:spAutoFit/>
          </a:bodyPr>
          <a:lstStyle/>
          <a:p>
            <a:pPr algn="ctr"/>
            <a:r>
              <a:rPr lang="en-US" dirty="0">
                <a:solidFill>
                  <a:schemeClr val="accent6">
                    <a:lumMod val="50000"/>
                  </a:schemeClr>
                </a:solidFill>
              </a:rPr>
              <a:t>2 cm</a:t>
            </a:r>
          </a:p>
        </p:txBody>
      </p:sp>
      <p:sp>
        <p:nvSpPr>
          <p:cNvPr id="75" name="TextBox 74">
            <a:extLst>
              <a:ext uri="{FF2B5EF4-FFF2-40B4-BE49-F238E27FC236}">
                <a16:creationId xmlns:a16="http://schemas.microsoft.com/office/drawing/2014/main" id="{814AD62B-9688-4F9C-90EA-FB8D610CD0D2}"/>
              </a:ext>
            </a:extLst>
          </p:cNvPr>
          <p:cNvSpPr txBox="1"/>
          <p:nvPr/>
        </p:nvSpPr>
        <p:spPr>
          <a:xfrm>
            <a:off x="4746757" y="6055876"/>
            <a:ext cx="868338" cy="369332"/>
          </a:xfrm>
          <a:prstGeom prst="rect">
            <a:avLst/>
          </a:prstGeom>
          <a:noFill/>
        </p:spPr>
        <p:txBody>
          <a:bodyPr wrap="square" rtlCol="0">
            <a:spAutoFit/>
          </a:bodyPr>
          <a:lstStyle/>
          <a:p>
            <a:pPr algn="ctr"/>
            <a:r>
              <a:rPr lang="en-US" dirty="0">
                <a:solidFill>
                  <a:schemeClr val="accent6">
                    <a:lumMod val="50000"/>
                  </a:schemeClr>
                </a:solidFill>
              </a:rPr>
              <a:t>1 cm</a:t>
            </a:r>
          </a:p>
        </p:txBody>
      </p:sp>
      <p:sp>
        <p:nvSpPr>
          <p:cNvPr id="76" name="TextBox 75">
            <a:extLst>
              <a:ext uri="{FF2B5EF4-FFF2-40B4-BE49-F238E27FC236}">
                <a16:creationId xmlns:a16="http://schemas.microsoft.com/office/drawing/2014/main" id="{D5A3522B-FECE-4586-8925-3F491C7C1473}"/>
              </a:ext>
            </a:extLst>
          </p:cNvPr>
          <p:cNvSpPr txBox="1"/>
          <p:nvPr/>
        </p:nvSpPr>
        <p:spPr>
          <a:xfrm>
            <a:off x="8008861" y="6119323"/>
            <a:ext cx="868338" cy="369332"/>
          </a:xfrm>
          <a:prstGeom prst="rect">
            <a:avLst/>
          </a:prstGeom>
          <a:noFill/>
        </p:spPr>
        <p:txBody>
          <a:bodyPr wrap="square" rtlCol="0">
            <a:spAutoFit/>
          </a:bodyPr>
          <a:lstStyle/>
          <a:p>
            <a:pPr algn="ctr"/>
            <a:r>
              <a:rPr lang="en-US" dirty="0">
                <a:solidFill>
                  <a:schemeClr val="accent6">
                    <a:lumMod val="50000"/>
                  </a:schemeClr>
                </a:solidFill>
              </a:rPr>
              <a:t>0.5 cm</a:t>
            </a:r>
          </a:p>
        </p:txBody>
      </p:sp>
      <p:sp>
        <p:nvSpPr>
          <p:cNvPr id="82" name="TextBox 81">
            <a:extLst>
              <a:ext uri="{FF2B5EF4-FFF2-40B4-BE49-F238E27FC236}">
                <a16:creationId xmlns:a16="http://schemas.microsoft.com/office/drawing/2014/main" id="{FB7CE611-DB81-4A37-ADD8-09E43FBA2B54}"/>
              </a:ext>
            </a:extLst>
          </p:cNvPr>
          <p:cNvSpPr txBox="1"/>
          <p:nvPr/>
        </p:nvSpPr>
        <p:spPr>
          <a:xfrm>
            <a:off x="2046063" y="4250587"/>
            <a:ext cx="550568" cy="369332"/>
          </a:xfrm>
          <a:prstGeom prst="rect">
            <a:avLst/>
          </a:prstGeom>
          <a:noFill/>
        </p:spPr>
        <p:txBody>
          <a:bodyPr wrap="square" rtlCol="0">
            <a:spAutoFit/>
          </a:bodyPr>
          <a:lstStyle/>
          <a:p>
            <a:pPr algn="ctr"/>
            <a:r>
              <a:rPr lang="en-US" dirty="0">
                <a:solidFill>
                  <a:srgbClr val="FF0000"/>
                </a:solidFill>
              </a:rPr>
              <a:t>Cell</a:t>
            </a:r>
          </a:p>
        </p:txBody>
      </p:sp>
      <p:sp>
        <p:nvSpPr>
          <p:cNvPr id="83" name="TextBox 82">
            <a:extLst>
              <a:ext uri="{FF2B5EF4-FFF2-40B4-BE49-F238E27FC236}">
                <a16:creationId xmlns:a16="http://schemas.microsoft.com/office/drawing/2014/main" id="{80671314-AC09-4D6E-B0B4-3F0E0D819A8E}"/>
              </a:ext>
            </a:extLst>
          </p:cNvPr>
          <p:cNvSpPr txBox="1"/>
          <p:nvPr/>
        </p:nvSpPr>
        <p:spPr>
          <a:xfrm>
            <a:off x="50446" y="6404639"/>
            <a:ext cx="2151968" cy="369332"/>
          </a:xfrm>
          <a:prstGeom prst="rect">
            <a:avLst/>
          </a:prstGeom>
          <a:noFill/>
        </p:spPr>
        <p:txBody>
          <a:bodyPr wrap="square" rtlCol="0">
            <a:spAutoFit/>
          </a:bodyPr>
          <a:lstStyle/>
          <a:p>
            <a:r>
              <a:rPr lang="en-US" dirty="0">
                <a:solidFill>
                  <a:srgbClr val="FF0000"/>
                </a:solidFill>
              </a:rPr>
              <a:t>Surface of geometry</a:t>
            </a:r>
          </a:p>
        </p:txBody>
      </p:sp>
      <p:sp>
        <p:nvSpPr>
          <p:cNvPr id="84" name="Freeform: Shape 83">
            <a:extLst>
              <a:ext uri="{FF2B5EF4-FFF2-40B4-BE49-F238E27FC236}">
                <a16:creationId xmlns:a16="http://schemas.microsoft.com/office/drawing/2014/main" id="{D0A3186A-1A72-4713-B886-D3D0E01D402D}"/>
              </a:ext>
            </a:extLst>
          </p:cNvPr>
          <p:cNvSpPr/>
          <p:nvPr/>
        </p:nvSpPr>
        <p:spPr>
          <a:xfrm>
            <a:off x="267414" y="5591784"/>
            <a:ext cx="348955" cy="833411"/>
          </a:xfrm>
          <a:custGeom>
            <a:avLst/>
            <a:gdLst>
              <a:gd name="connsiteX0" fmla="*/ 25503 w 290546"/>
              <a:gd name="connsiteY0" fmla="*/ 835897 h 835897"/>
              <a:gd name="connsiteX1" fmla="*/ 25503 w 290546"/>
              <a:gd name="connsiteY1" fmla="*/ 133531 h 835897"/>
              <a:gd name="connsiteX2" fmla="*/ 290546 w 290546"/>
              <a:gd name="connsiteY2" fmla="*/ 1010 h 835897"/>
            </a:gdLst>
            <a:ahLst/>
            <a:cxnLst>
              <a:cxn ang="0">
                <a:pos x="connsiteX0" y="connsiteY0"/>
              </a:cxn>
              <a:cxn ang="0">
                <a:pos x="connsiteX1" y="connsiteY1"/>
              </a:cxn>
              <a:cxn ang="0">
                <a:pos x="connsiteX2" y="connsiteY2"/>
              </a:cxn>
            </a:cxnLst>
            <a:rect l="l" t="t" r="r" b="b"/>
            <a:pathLst>
              <a:path w="290546" h="835897">
                <a:moveTo>
                  <a:pt x="25503" y="835897"/>
                </a:moveTo>
                <a:cubicBezTo>
                  <a:pt x="3416" y="554288"/>
                  <a:pt x="-18671" y="272679"/>
                  <a:pt x="25503" y="133531"/>
                </a:cubicBezTo>
                <a:cubicBezTo>
                  <a:pt x="69677" y="-5617"/>
                  <a:pt x="180111" y="-2304"/>
                  <a:pt x="290546" y="1010"/>
                </a:cubicBezTo>
              </a:path>
            </a:pathLst>
          </a:custGeom>
          <a:noFill/>
          <a:ln>
            <a:solidFill>
              <a:srgbClr val="FF0000"/>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4B7005F3-4290-4179-9AF3-B2D69A6EB3B8}"/>
              </a:ext>
            </a:extLst>
          </p:cNvPr>
          <p:cNvSpPr txBox="1"/>
          <p:nvPr/>
        </p:nvSpPr>
        <p:spPr>
          <a:xfrm>
            <a:off x="4909437" y="3825653"/>
            <a:ext cx="668974" cy="369332"/>
          </a:xfrm>
          <a:prstGeom prst="rect">
            <a:avLst/>
          </a:prstGeom>
          <a:noFill/>
        </p:spPr>
        <p:txBody>
          <a:bodyPr wrap="square" rtlCol="0">
            <a:spAutoFit/>
          </a:bodyPr>
          <a:lstStyle/>
          <a:p>
            <a:pPr algn="ctr"/>
            <a:r>
              <a:rPr lang="en-US" dirty="0">
                <a:solidFill>
                  <a:srgbClr val="FF0000"/>
                </a:solidFill>
              </a:rPr>
              <a:t>Cell</a:t>
            </a:r>
          </a:p>
        </p:txBody>
      </p:sp>
      <p:sp>
        <p:nvSpPr>
          <p:cNvPr id="86" name="TextBox 85">
            <a:extLst>
              <a:ext uri="{FF2B5EF4-FFF2-40B4-BE49-F238E27FC236}">
                <a16:creationId xmlns:a16="http://schemas.microsoft.com/office/drawing/2014/main" id="{D6E99E05-24E2-4FE6-A8DC-E17A03495CC2}"/>
              </a:ext>
            </a:extLst>
          </p:cNvPr>
          <p:cNvSpPr txBox="1"/>
          <p:nvPr/>
        </p:nvSpPr>
        <p:spPr>
          <a:xfrm>
            <a:off x="8214484" y="3557272"/>
            <a:ext cx="648337" cy="369332"/>
          </a:xfrm>
          <a:prstGeom prst="rect">
            <a:avLst/>
          </a:prstGeom>
          <a:noFill/>
        </p:spPr>
        <p:txBody>
          <a:bodyPr wrap="square" rtlCol="0">
            <a:spAutoFit/>
          </a:bodyPr>
          <a:lstStyle/>
          <a:p>
            <a:pPr algn="ctr"/>
            <a:r>
              <a:rPr lang="en-US" dirty="0">
                <a:solidFill>
                  <a:srgbClr val="FF0000"/>
                </a:solidFill>
              </a:rPr>
              <a:t>Cell</a:t>
            </a:r>
          </a:p>
        </p:txBody>
      </p:sp>
      <p:sp>
        <p:nvSpPr>
          <p:cNvPr id="53" name="Title 1">
            <a:extLst>
              <a:ext uri="{FF2B5EF4-FFF2-40B4-BE49-F238E27FC236}">
                <a16:creationId xmlns:a16="http://schemas.microsoft.com/office/drawing/2014/main" id="{791C4F7B-2A02-4F95-893E-6492E11AD36A}"/>
              </a:ext>
            </a:extLst>
          </p:cNvPr>
          <p:cNvSpPr>
            <a:spLocks noGrp="1"/>
          </p:cNvSpPr>
          <p:nvPr>
            <p:ph type="title"/>
          </p:nvPr>
        </p:nvSpPr>
        <p:spPr>
          <a:xfrm>
            <a:off x="838200" y="0"/>
            <a:ext cx="10515600" cy="1325563"/>
          </a:xfrm>
        </p:spPr>
        <p:txBody>
          <a:bodyPr/>
          <a:lstStyle/>
          <a:p>
            <a:r>
              <a:rPr lang="en-US" dirty="0"/>
              <a:t>Week 4: Mesh independence study</a:t>
            </a:r>
          </a:p>
        </p:txBody>
      </p:sp>
    </p:spTree>
    <p:extLst>
      <p:ext uri="{BB962C8B-B14F-4D97-AF65-F5344CB8AC3E}">
        <p14:creationId xmlns:p14="http://schemas.microsoft.com/office/powerpoint/2010/main" val="1722309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2">
            <a:extLst>
              <a:ext uri="{FF2B5EF4-FFF2-40B4-BE49-F238E27FC236}">
                <a16:creationId xmlns:a16="http://schemas.microsoft.com/office/drawing/2014/main" id="{0D32E3F2-789B-4EE7-9246-59FFCC7896C1}"/>
              </a:ext>
            </a:extLst>
          </p:cNvPr>
          <p:cNvSpPr txBox="1">
            <a:spLocks/>
          </p:cNvSpPr>
          <p:nvPr/>
        </p:nvSpPr>
        <p:spPr>
          <a:xfrm>
            <a:off x="563935" y="1052718"/>
            <a:ext cx="11040777" cy="20543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t>Example 2</a:t>
            </a:r>
          </a:p>
          <a:p>
            <a:r>
              <a:rPr lang="en-US" sz="2000" dirty="0"/>
              <a:t>Incrementally decrease the cell size at the location of interest. E.g. Your largest cell size on the surface of the wing might be 5 cm. You might then test cell sizes of 4 cm, 3 cm, 2 cm, and 1 cm.</a:t>
            </a:r>
          </a:p>
          <a:p>
            <a:r>
              <a:rPr lang="en-US" sz="2000" dirty="0"/>
              <a:t>This method is applicable for both near surface and volume mesh studies.</a:t>
            </a:r>
          </a:p>
          <a:p>
            <a:r>
              <a:rPr lang="en-US" sz="2000" dirty="0"/>
              <a:t>The number of cells using this method increases gradually.</a:t>
            </a:r>
          </a:p>
        </p:txBody>
      </p:sp>
      <p:sp>
        <p:nvSpPr>
          <p:cNvPr id="8" name="Rectangle 7">
            <a:extLst>
              <a:ext uri="{FF2B5EF4-FFF2-40B4-BE49-F238E27FC236}">
                <a16:creationId xmlns:a16="http://schemas.microsoft.com/office/drawing/2014/main" id="{49F15080-DADD-4223-A921-E4B10C0C971A}"/>
              </a:ext>
            </a:extLst>
          </p:cNvPr>
          <p:cNvSpPr/>
          <p:nvPr/>
        </p:nvSpPr>
        <p:spPr>
          <a:xfrm>
            <a:off x="1077590" y="3431869"/>
            <a:ext cx="2790092" cy="21570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86AC9144-ED39-4417-B4FD-4917B2C23CD2}"/>
              </a:ext>
            </a:extLst>
          </p:cNvPr>
          <p:cNvCxnSpPr/>
          <p:nvPr/>
        </p:nvCxnSpPr>
        <p:spPr>
          <a:xfrm>
            <a:off x="1087130" y="6059613"/>
            <a:ext cx="2790092" cy="0"/>
          </a:xfrm>
          <a:prstGeom prst="straightConnector1">
            <a:avLst/>
          </a:prstGeom>
          <a:ln w="19050">
            <a:solidFill>
              <a:schemeClr val="accent6">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01C3392-9CA6-4BEC-8627-010CF0EB963B}"/>
              </a:ext>
            </a:extLst>
          </p:cNvPr>
          <p:cNvSpPr txBox="1"/>
          <p:nvPr/>
        </p:nvSpPr>
        <p:spPr>
          <a:xfrm>
            <a:off x="1077590" y="3059668"/>
            <a:ext cx="1656522" cy="369332"/>
          </a:xfrm>
          <a:prstGeom prst="rect">
            <a:avLst/>
          </a:prstGeom>
          <a:noFill/>
        </p:spPr>
        <p:txBody>
          <a:bodyPr wrap="square" rtlCol="0">
            <a:spAutoFit/>
          </a:bodyPr>
          <a:lstStyle/>
          <a:p>
            <a:r>
              <a:rPr lang="en-US" dirty="0"/>
              <a:t>Mesh 1</a:t>
            </a:r>
          </a:p>
        </p:txBody>
      </p:sp>
      <p:sp>
        <p:nvSpPr>
          <p:cNvPr id="24" name="TextBox 23">
            <a:extLst>
              <a:ext uri="{FF2B5EF4-FFF2-40B4-BE49-F238E27FC236}">
                <a16:creationId xmlns:a16="http://schemas.microsoft.com/office/drawing/2014/main" id="{A01ED77F-D7A4-4BD6-8558-232EE49BFE1A}"/>
              </a:ext>
            </a:extLst>
          </p:cNvPr>
          <p:cNvSpPr txBox="1"/>
          <p:nvPr/>
        </p:nvSpPr>
        <p:spPr>
          <a:xfrm>
            <a:off x="8163296" y="3747337"/>
            <a:ext cx="1656522" cy="369332"/>
          </a:xfrm>
          <a:prstGeom prst="rect">
            <a:avLst/>
          </a:prstGeom>
          <a:noFill/>
        </p:spPr>
        <p:txBody>
          <a:bodyPr wrap="square" rtlCol="0">
            <a:spAutoFit/>
          </a:bodyPr>
          <a:lstStyle/>
          <a:p>
            <a:r>
              <a:rPr lang="en-US" dirty="0"/>
              <a:t>Mesh 3</a:t>
            </a:r>
          </a:p>
        </p:txBody>
      </p:sp>
      <p:cxnSp>
        <p:nvCxnSpPr>
          <p:cNvPr id="25" name="Straight Connector 24">
            <a:extLst>
              <a:ext uri="{FF2B5EF4-FFF2-40B4-BE49-F238E27FC236}">
                <a16:creationId xmlns:a16="http://schemas.microsoft.com/office/drawing/2014/main" id="{0C9FDB9E-5BD4-438D-9560-59568796F2DF}"/>
              </a:ext>
            </a:extLst>
          </p:cNvPr>
          <p:cNvCxnSpPr/>
          <p:nvPr/>
        </p:nvCxnSpPr>
        <p:spPr>
          <a:xfrm>
            <a:off x="847716" y="5588915"/>
            <a:ext cx="329979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AA7AD29-AE21-4E57-8EC5-458F57669291}"/>
              </a:ext>
            </a:extLst>
          </p:cNvPr>
          <p:cNvCxnSpPr>
            <a:cxnSpLocks/>
          </p:cNvCxnSpPr>
          <p:nvPr/>
        </p:nvCxnSpPr>
        <p:spPr>
          <a:xfrm flipV="1">
            <a:off x="1105751" y="558751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FAE9F92-B967-4834-AC7B-4F9BF99758C9}"/>
              </a:ext>
            </a:extLst>
          </p:cNvPr>
          <p:cNvCxnSpPr>
            <a:cxnSpLocks/>
          </p:cNvCxnSpPr>
          <p:nvPr/>
        </p:nvCxnSpPr>
        <p:spPr>
          <a:xfrm flipV="1">
            <a:off x="1766639" y="559465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2267949-0DB2-449B-B32F-6BBB6CE66526}"/>
              </a:ext>
            </a:extLst>
          </p:cNvPr>
          <p:cNvCxnSpPr>
            <a:cxnSpLocks/>
          </p:cNvCxnSpPr>
          <p:nvPr/>
        </p:nvCxnSpPr>
        <p:spPr>
          <a:xfrm flipV="1">
            <a:off x="2355278" y="559465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E8B0E9E-82DA-461E-A93A-B2E796E040DA}"/>
              </a:ext>
            </a:extLst>
          </p:cNvPr>
          <p:cNvCxnSpPr>
            <a:cxnSpLocks/>
          </p:cNvCxnSpPr>
          <p:nvPr/>
        </p:nvCxnSpPr>
        <p:spPr>
          <a:xfrm flipV="1">
            <a:off x="3047830" y="558751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292AC26-5D98-457C-AE6C-872AC7B3D68E}"/>
              </a:ext>
            </a:extLst>
          </p:cNvPr>
          <p:cNvCxnSpPr>
            <a:cxnSpLocks/>
          </p:cNvCxnSpPr>
          <p:nvPr/>
        </p:nvCxnSpPr>
        <p:spPr>
          <a:xfrm flipV="1">
            <a:off x="3634940" y="5594654"/>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179670E1-E93A-4DE4-90C7-7A386EB29935}"/>
              </a:ext>
            </a:extLst>
          </p:cNvPr>
          <p:cNvSpPr txBox="1"/>
          <p:nvPr/>
        </p:nvSpPr>
        <p:spPr>
          <a:xfrm>
            <a:off x="2038754" y="6058745"/>
            <a:ext cx="783570" cy="369332"/>
          </a:xfrm>
          <a:prstGeom prst="rect">
            <a:avLst/>
          </a:prstGeom>
          <a:noFill/>
        </p:spPr>
        <p:txBody>
          <a:bodyPr wrap="square" rtlCol="0">
            <a:spAutoFit/>
          </a:bodyPr>
          <a:lstStyle/>
          <a:p>
            <a:pPr algn="ctr"/>
            <a:r>
              <a:rPr lang="en-US" dirty="0">
                <a:solidFill>
                  <a:schemeClr val="accent6">
                    <a:lumMod val="50000"/>
                  </a:schemeClr>
                </a:solidFill>
              </a:rPr>
              <a:t>5 cm</a:t>
            </a:r>
          </a:p>
        </p:txBody>
      </p:sp>
      <p:sp>
        <p:nvSpPr>
          <p:cNvPr id="47" name="TextBox 46">
            <a:extLst>
              <a:ext uri="{FF2B5EF4-FFF2-40B4-BE49-F238E27FC236}">
                <a16:creationId xmlns:a16="http://schemas.microsoft.com/office/drawing/2014/main" id="{DE138334-1332-4CBB-B987-3B6972AF0D7B}"/>
              </a:ext>
            </a:extLst>
          </p:cNvPr>
          <p:cNvSpPr txBox="1"/>
          <p:nvPr/>
        </p:nvSpPr>
        <p:spPr>
          <a:xfrm>
            <a:off x="2110813" y="4276081"/>
            <a:ext cx="695358" cy="369332"/>
          </a:xfrm>
          <a:prstGeom prst="rect">
            <a:avLst/>
          </a:prstGeom>
          <a:noFill/>
        </p:spPr>
        <p:txBody>
          <a:bodyPr wrap="square" rtlCol="0">
            <a:spAutoFit/>
          </a:bodyPr>
          <a:lstStyle/>
          <a:p>
            <a:pPr algn="ctr"/>
            <a:r>
              <a:rPr lang="en-US" dirty="0">
                <a:solidFill>
                  <a:srgbClr val="FF0000"/>
                </a:solidFill>
              </a:rPr>
              <a:t>Cell</a:t>
            </a:r>
          </a:p>
        </p:txBody>
      </p:sp>
      <p:sp>
        <p:nvSpPr>
          <p:cNvPr id="48" name="TextBox 47">
            <a:extLst>
              <a:ext uri="{FF2B5EF4-FFF2-40B4-BE49-F238E27FC236}">
                <a16:creationId xmlns:a16="http://schemas.microsoft.com/office/drawing/2014/main" id="{91E9D8CA-A97C-4340-9851-4D59BCA4FA5D}"/>
              </a:ext>
            </a:extLst>
          </p:cNvPr>
          <p:cNvSpPr txBox="1"/>
          <p:nvPr/>
        </p:nvSpPr>
        <p:spPr>
          <a:xfrm>
            <a:off x="368732" y="6401408"/>
            <a:ext cx="2250194" cy="369332"/>
          </a:xfrm>
          <a:prstGeom prst="rect">
            <a:avLst/>
          </a:prstGeom>
          <a:noFill/>
        </p:spPr>
        <p:txBody>
          <a:bodyPr wrap="square" rtlCol="0">
            <a:spAutoFit/>
          </a:bodyPr>
          <a:lstStyle/>
          <a:p>
            <a:r>
              <a:rPr lang="en-US" dirty="0">
                <a:solidFill>
                  <a:srgbClr val="FF0000"/>
                </a:solidFill>
              </a:rPr>
              <a:t>Surface of geometry</a:t>
            </a:r>
          </a:p>
        </p:txBody>
      </p:sp>
      <p:sp>
        <p:nvSpPr>
          <p:cNvPr id="50" name="Rectangle 49">
            <a:extLst>
              <a:ext uri="{FF2B5EF4-FFF2-40B4-BE49-F238E27FC236}">
                <a16:creationId xmlns:a16="http://schemas.microsoft.com/office/drawing/2014/main" id="{C7F22EA7-18FF-4B43-BACD-0792D5F1D2BD}"/>
              </a:ext>
            </a:extLst>
          </p:cNvPr>
          <p:cNvSpPr/>
          <p:nvPr/>
        </p:nvSpPr>
        <p:spPr>
          <a:xfrm>
            <a:off x="4633631" y="3752144"/>
            <a:ext cx="2176668" cy="184250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Arrow Connector 50">
            <a:extLst>
              <a:ext uri="{FF2B5EF4-FFF2-40B4-BE49-F238E27FC236}">
                <a16:creationId xmlns:a16="http://schemas.microsoft.com/office/drawing/2014/main" id="{71699F36-C22D-4E32-B941-3542E38B0237}"/>
              </a:ext>
            </a:extLst>
          </p:cNvPr>
          <p:cNvCxnSpPr>
            <a:cxnSpLocks/>
          </p:cNvCxnSpPr>
          <p:nvPr/>
        </p:nvCxnSpPr>
        <p:spPr>
          <a:xfrm flipV="1">
            <a:off x="4643171" y="6058745"/>
            <a:ext cx="2063914" cy="6607"/>
          </a:xfrm>
          <a:prstGeom prst="straightConnector1">
            <a:avLst/>
          </a:prstGeom>
          <a:ln w="19050">
            <a:solidFill>
              <a:schemeClr val="accent6">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4916043D-2B0E-4A35-BB30-99762F86419D}"/>
              </a:ext>
            </a:extLst>
          </p:cNvPr>
          <p:cNvSpPr txBox="1"/>
          <p:nvPr/>
        </p:nvSpPr>
        <p:spPr>
          <a:xfrm>
            <a:off x="4633631" y="3373154"/>
            <a:ext cx="1656522" cy="369332"/>
          </a:xfrm>
          <a:prstGeom prst="rect">
            <a:avLst/>
          </a:prstGeom>
          <a:noFill/>
        </p:spPr>
        <p:txBody>
          <a:bodyPr wrap="square" rtlCol="0">
            <a:spAutoFit/>
          </a:bodyPr>
          <a:lstStyle/>
          <a:p>
            <a:r>
              <a:rPr lang="en-US" dirty="0"/>
              <a:t>Mesh 2</a:t>
            </a:r>
          </a:p>
        </p:txBody>
      </p:sp>
      <p:cxnSp>
        <p:nvCxnSpPr>
          <p:cNvPr id="53" name="Straight Connector 52">
            <a:extLst>
              <a:ext uri="{FF2B5EF4-FFF2-40B4-BE49-F238E27FC236}">
                <a16:creationId xmlns:a16="http://schemas.microsoft.com/office/drawing/2014/main" id="{D4ADF6ED-CC90-44F3-B785-875F4C65A03D}"/>
              </a:ext>
            </a:extLst>
          </p:cNvPr>
          <p:cNvCxnSpPr/>
          <p:nvPr/>
        </p:nvCxnSpPr>
        <p:spPr>
          <a:xfrm>
            <a:off x="4403757" y="5594654"/>
            <a:ext cx="329979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221E943-E335-48C7-9084-6DCAF121B5CD}"/>
              </a:ext>
            </a:extLst>
          </p:cNvPr>
          <p:cNvCxnSpPr>
            <a:cxnSpLocks/>
          </p:cNvCxnSpPr>
          <p:nvPr/>
        </p:nvCxnSpPr>
        <p:spPr>
          <a:xfrm flipV="1">
            <a:off x="4661792" y="5593252"/>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AE4BBCC-B6A7-44A1-80E0-8F75776481C8}"/>
              </a:ext>
            </a:extLst>
          </p:cNvPr>
          <p:cNvCxnSpPr>
            <a:cxnSpLocks/>
          </p:cNvCxnSpPr>
          <p:nvPr/>
        </p:nvCxnSpPr>
        <p:spPr>
          <a:xfrm flipV="1">
            <a:off x="5322680" y="560039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5D54FF4-D024-4DD0-853D-D702D51659AA}"/>
              </a:ext>
            </a:extLst>
          </p:cNvPr>
          <p:cNvCxnSpPr>
            <a:cxnSpLocks/>
          </p:cNvCxnSpPr>
          <p:nvPr/>
        </p:nvCxnSpPr>
        <p:spPr>
          <a:xfrm flipV="1">
            <a:off x="5911319" y="560039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0C4A634-BAD4-4A47-BC29-C0B4A0CC3F28}"/>
              </a:ext>
            </a:extLst>
          </p:cNvPr>
          <p:cNvCxnSpPr>
            <a:cxnSpLocks/>
          </p:cNvCxnSpPr>
          <p:nvPr/>
        </p:nvCxnSpPr>
        <p:spPr>
          <a:xfrm flipV="1">
            <a:off x="6603871" y="5593252"/>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BE61E76-CF16-4736-BF85-BE7EB1EA2EAB}"/>
              </a:ext>
            </a:extLst>
          </p:cNvPr>
          <p:cNvCxnSpPr>
            <a:cxnSpLocks/>
          </p:cNvCxnSpPr>
          <p:nvPr/>
        </p:nvCxnSpPr>
        <p:spPr>
          <a:xfrm flipV="1">
            <a:off x="7190981" y="5600393"/>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EE6F30C7-2B02-4E13-A731-88D020ACB572}"/>
              </a:ext>
            </a:extLst>
          </p:cNvPr>
          <p:cNvSpPr txBox="1"/>
          <p:nvPr/>
        </p:nvSpPr>
        <p:spPr>
          <a:xfrm>
            <a:off x="5367371" y="6064484"/>
            <a:ext cx="783570" cy="369332"/>
          </a:xfrm>
          <a:prstGeom prst="rect">
            <a:avLst/>
          </a:prstGeom>
          <a:noFill/>
        </p:spPr>
        <p:txBody>
          <a:bodyPr wrap="square" rtlCol="0">
            <a:spAutoFit/>
          </a:bodyPr>
          <a:lstStyle/>
          <a:p>
            <a:pPr algn="ctr"/>
            <a:r>
              <a:rPr lang="en-US" dirty="0">
                <a:solidFill>
                  <a:schemeClr val="accent6">
                    <a:lumMod val="50000"/>
                  </a:schemeClr>
                </a:solidFill>
              </a:rPr>
              <a:t>4 cm</a:t>
            </a:r>
          </a:p>
        </p:txBody>
      </p:sp>
      <p:sp>
        <p:nvSpPr>
          <p:cNvPr id="60" name="TextBox 59">
            <a:extLst>
              <a:ext uri="{FF2B5EF4-FFF2-40B4-BE49-F238E27FC236}">
                <a16:creationId xmlns:a16="http://schemas.microsoft.com/office/drawing/2014/main" id="{4EA3D0F9-6D5C-4FAE-A915-E6CAB60DC76D}"/>
              </a:ext>
            </a:extLst>
          </p:cNvPr>
          <p:cNvSpPr txBox="1"/>
          <p:nvPr/>
        </p:nvSpPr>
        <p:spPr>
          <a:xfrm>
            <a:off x="5411477" y="4460747"/>
            <a:ext cx="695358" cy="369332"/>
          </a:xfrm>
          <a:prstGeom prst="rect">
            <a:avLst/>
          </a:prstGeom>
          <a:noFill/>
        </p:spPr>
        <p:txBody>
          <a:bodyPr wrap="square" rtlCol="0">
            <a:spAutoFit/>
          </a:bodyPr>
          <a:lstStyle/>
          <a:p>
            <a:pPr algn="ctr"/>
            <a:r>
              <a:rPr lang="en-US" dirty="0">
                <a:solidFill>
                  <a:srgbClr val="FF0000"/>
                </a:solidFill>
              </a:rPr>
              <a:t>Cell</a:t>
            </a:r>
          </a:p>
        </p:txBody>
      </p:sp>
      <p:sp>
        <p:nvSpPr>
          <p:cNvPr id="61" name="Rectangle 60">
            <a:extLst>
              <a:ext uri="{FF2B5EF4-FFF2-40B4-BE49-F238E27FC236}">
                <a16:creationId xmlns:a16="http://schemas.microsoft.com/office/drawing/2014/main" id="{C59D9228-E533-4CAD-BFEA-FAE60E163945}"/>
              </a:ext>
            </a:extLst>
          </p:cNvPr>
          <p:cNvSpPr/>
          <p:nvPr/>
        </p:nvSpPr>
        <p:spPr>
          <a:xfrm>
            <a:off x="8163296" y="4134515"/>
            <a:ext cx="1716729" cy="146670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Arrow Connector 61">
            <a:extLst>
              <a:ext uri="{FF2B5EF4-FFF2-40B4-BE49-F238E27FC236}">
                <a16:creationId xmlns:a16="http://schemas.microsoft.com/office/drawing/2014/main" id="{9981D861-CDDC-4FF5-A94E-68D0CB30D05E}"/>
              </a:ext>
            </a:extLst>
          </p:cNvPr>
          <p:cNvCxnSpPr>
            <a:cxnSpLocks/>
          </p:cNvCxnSpPr>
          <p:nvPr/>
        </p:nvCxnSpPr>
        <p:spPr>
          <a:xfrm>
            <a:off x="8172836" y="6071921"/>
            <a:ext cx="1707189" cy="0"/>
          </a:xfrm>
          <a:prstGeom prst="straightConnector1">
            <a:avLst/>
          </a:prstGeom>
          <a:ln w="19050">
            <a:solidFill>
              <a:schemeClr val="accent6">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51498C1-DB79-4EF2-9B11-67D43F356D98}"/>
              </a:ext>
            </a:extLst>
          </p:cNvPr>
          <p:cNvCxnSpPr>
            <a:cxnSpLocks/>
          </p:cNvCxnSpPr>
          <p:nvPr/>
        </p:nvCxnSpPr>
        <p:spPr>
          <a:xfrm flipV="1">
            <a:off x="7933422" y="5587513"/>
            <a:ext cx="3818034" cy="1371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C7FD617-AD6D-498B-8973-CB08BA992594}"/>
              </a:ext>
            </a:extLst>
          </p:cNvPr>
          <p:cNvCxnSpPr>
            <a:cxnSpLocks/>
          </p:cNvCxnSpPr>
          <p:nvPr/>
        </p:nvCxnSpPr>
        <p:spPr>
          <a:xfrm flipV="1">
            <a:off x="8191457" y="5599821"/>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94A561C-DAA3-45EB-9091-188D1AB5B712}"/>
              </a:ext>
            </a:extLst>
          </p:cNvPr>
          <p:cNvCxnSpPr>
            <a:cxnSpLocks/>
          </p:cNvCxnSpPr>
          <p:nvPr/>
        </p:nvCxnSpPr>
        <p:spPr>
          <a:xfrm flipV="1">
            <a:off x="8852345" y="5606962"/>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B6654601-54FB-4A8B-8C96-59B9B7CF29FE}"/>
              </a:ext>
            </a:extLst>
          </p:cNvPr>
          <p:cNvCxnSpPr>
            <a:cxnSpLocks/>
          </p:cNvCxnSpPr>
          <p:nvPr/>
        </p:nvCxnSpPr>
        <p:spPr>
          <a:xfrm flipV="1">
            <a:off x="9440984" y="5606962"/>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8F8E2909-B7E3-46E8-A946-DDF7F6619459}"/>
              </a:ext>
            </a:extLst>
          </p:cNvPr>
          <p:cNvCxnSpPr>
            <a:cxnSpLocks/>
          </p:cNvCxnSpPr>
          <p:nvPr/>
        </p:nvCxnSpPr>
        <p:spPr>
          <a:xfrm flipV="1">
            <a:off x="10133536" y="5599821"/>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21D5B2F-AF6C-4177-BBF1-FC6058D70101}"/>
              </a:ext>
            </a:extLst>
          </p:cNvPr>
          <p:cNvCxnSpPr>
            <a:cxnSpLocks/>
          </p:cNvCxnSpPr>
          <p:nvPr/>
        </p:nvCxnSpPr>
        <p:spPr>
          <a:xfrm flipV="1">
            <a:off x="10720646" y="5606962"/>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F49D5296-F688-48B4-A541-2F3AE0D0F3A1}"/>
              </a:ext>
            </a:extLst>
          </p:cNvPr>
          <p:cNvSpPr txBox="1"/>
          <p:nvPr/>
        </p:nvSpPr>
        <p:spPr>
          <a:xfrm>
            <a:off x="8548219" y="6058745"/>
            <a:ext cx="783570" cy="369332"/>
          </a:xfrm>
          <a:prstGeom prst="rect">
            <a:avLst/>
          </a:prstGeom>
          <a:noFill/>
        </p:spPr>
        <p:txBody>
          <a:bodyPr wrap="square" rtlCol="0">
            <a:spAutoFit/>
          </a:bodyPr>
          <a:lstStyle/>
          <a:p>
            <a:pPr algn="ctr"/>
            <a:r>
              <a:rPr lang="en-US" dirty="0">
                <a:solidFill>
                  <a:schemeClr val="accent6">
                    <a:lumMod val="50000"/>
                  </a:schemeClr>
                </a:solidFill>
              </a:rPr>
              <a:t>3 cm</a:t>
            </a:r>
          </a:p>
        </p:txBody>
      </p:sp>
      <p:sp>
        <p:nvSpPr>
          <p:cNvPr id="70" name="TextBox 69">
            <a:extLst>
              <a:ext uri="{FF2B5EF4-FFF2-40B4-BE49-F238E27FC236}">
                <a16:creationId xmlns:a16="http://schemas.microsoft.com/office/drawing/2014/main" id="{2A29A2A4-B1C6-4470-BA66-C854055F3AA5}"/>
              </a:ext>
            </a:extLst>
          </p:cNvPr>
          <p:cNvSpPr txBox="1"/>
          <p:nvPr/>
        </p:nvSpPr>
        <p:spPr>
          <a:xfrm>
            <a:off x="8673982" y="4645413"/>
            <a:ext cx="695358" cy="369332"/>
          </a:xfrm>
          <a:prstGeom prst="rect">
            <a:avLst/>
          </a:prstGeom>
          <a:noFill/>
        </p:spPr>
        <p:txBody>
          <a:bodyPr wrap="square" rtlCol="0">
            <a:spAutoFit/>
          </a:bodyPr>
          <a:lstStyle/>
          <a:p>
            <a:pPr algn="ctr"/>
            <a:r>
              <a:rPr lang="en-US" dirty="0">
                <a:solidFill>
                  <a:srgbClr val="FF0000"/>
                </a:solidFill>
              </a:rPr>
              <a:t>Cell</a:t>
            </a:r>
          </a:p>
        </p:txBody>
      </p:sp>
      <p:sp>
        <p:nvSpPr>
          <p:cNvPr id="71" name="Rectangle 70">
            <a:extLst>
              <a:ext uri="{FF2B5EF4-FFF2-40B4-BE49-F238E27FC236}">
                <a16:creationId xmlns:a16="http://schemas.microsoft.com/office/drawing/2014/main" id="{A8369F9C-0931-4144-A3DD-EE33338545F3}"/>
              </a:ext>
            </a:extLst>
          </p:cNvPr>
          <p:cNvSpPr/>
          <p:nvPr/>
        </p:nvSpPr>
        <p:spPr>
          <a:xfrm>
            <a:off x="9880025" y="4134515"/>
            <a:ext cx="1716729" cy="146670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2" name="Straight Connector 71">
            <a:extLst>
              <a:ext uri="{FF2B5EF4-FFF2-40B4-BE49-F238E27FC236}">
                <a16:creationId xmlns:a16="http://schemas.microsoft.com/office/drawing/2014/main" id="{1F9A41AB-3416-48EC-9115-B584D06595EE}"/>
              </a:ext>
            </a:extLst>
          </p:cNvPr>
          <p:cNvCxnSpPr>
            <a:cxnSpLocks/>
          </p:cNvCxnSpPr>
          <p:nvPr/>
        </p:nvCxnSpPr>
        <p:spPr>
          <a:xfrm flipV="1">
            <a:off x="11275005" y="5606962"/>
            <a:ext cx="206428" cy="23945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54BAF3FB-27CA-4167-9B52-C06B18789D76}"/>
              </a:ext>
            </a:extLst>
          </p:cNvPr>
          <p:cNvSpPr txBox="1"/>
          <p:nvPr/>
        </p:nvSpPr>
        <p:spPr>
          <a:xfrm>
            <a:off x="10372967" y="4645413"/>
            <a:ext cx="695358" cy="369332"/>
          </a:xfrm>
          <a:prstGeom prst="rect">
            <a:avLst/>
          </a:prstGeom>
          <a:noFill/>
        </p:spPr>
        <p:txBody>
          <a:bodyPr wrap="square" rtlCol="0">
            <a:spAutoFit/>
          </a:bodyPr>
          <a:lstStyle/>
          <a:p>
            <a:pPr algn="ctr"/>
            <a:r>
              <a:rPr lang="en-US" dirty="0">
                <a:solidFill>
                  <a:srgbClr val="FF0000"/>
                </a:solidFill>
              </a:rPr>
              <a:t>Cell</a:t>
            </a:r>
          </a:p>
        </p:txBody>
      </p:sp>
      <p:sp>
        <p:nvSpPr>
          <p:cNvPr id="45" name="Title 1">
            <a:extLst>
              <a:ext uri="{FF2B5EF4-FFF2-40B4-BE49-F238E27FC236}">
                <a16:creationId xmlns:a16="http://schemas.microsoft.com/office/drawing/2014/main" id="{4BE22DA3-506A-4A12-8266-289105DCA4F8}"/>
              </a:ext>
            </a:extLst>
          </p:cNvPr>
          <p:cNvSpPr txBox="1">
            <a:spLocks/>
          </p:cNvSpPr>
          <p:nvPr/>
        </p:nvSpPr>
        <p:spPr>
          <a:xfrm>
            <a:off x="8382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Week 4: Mesh independence study</a:t>
            </a:r>
            <a:endParaRPr lang="en-US" dirty="0"/>
          </a:p>
        </p:txBody>
      </p:sp>
      <p:sp>
        <p:nvSpPr>
          <p:cNvPr id="2" name="Freeform: Shape 1">
            <a:extLst>
              <a:ext uri="{FF2B5EF4-FFF2-40B4-BE49-F238E27FC236}">
                <a16:creationId xmlns:a16="http://schemas.microsoft.com/office/drawing/2014/main" id="{A23F1757-6EF0-4842-9A5C-D9F4016C0D5C}"/>
              </a:ext>
            </a:extLst>
          </p:cNvPr>
          <p:cNvSpPr/>
          <p:nvPr/>
        </p:nvSpPr>
        <p:spPr>
          <a:xfrm>
            <a:off x="436008" y="5587513"/>
            <a:ext cx="348955" cy="833411"/>
          </a:xfrm>
          <a:custGeom>
            <a:avLst/>
            <a:gdLst>
              <a:gd name="connsiteX0" fmla="*/ 25503 w 290546"/>
              <a:gd name="connsiteY0" fmla="*/ 835897 h 835897"/>
              <a:gd name="connsiteX1" fmla="*/ 25503 w 290546"/>
              <a:gd name="connsiteY1" fmla="*/ 133531 h 835897"/>
              <a:gd name="connsiteX2" fmla="*/ 290546 w 290546"/>
              <a:gd name="connsiteY2" fmla="*/ 1010 h 835897"/>
            </a:gdLst>
            <a:ahLst/>
            <a:cxnLst>
              <a:cxn ang="0">
                <a:pos x="connsiteX0" y="connsiteY0"/>
              </a:cxn>
              <a:cxn ang="0">
                <a:pos x="connsiteX1" y="connsiteY1"/>
              </a:cxn>
              <a:cxn ang="0">
                <a:pos x="connsiteX2" y="connsiteY2"/>
              </a:cxn>
            </a:cxnLst>
            <a:rect l="l" t="t" r="r" b="b"/>
            <a:pathLst>
              <a:path w="290546" h="835897">
                <a:moveTo>
                  <a:pt x="25503" y="835897"/>
                </a:moveTo>
                <a:cubicBezTo>
                  <a:pt x="3416" y="554288"/>
                  <a:pt x="-18671" y="272679"/>
                  <a:pt x="25503" y="133531"/>
                </a:cubicBezTo>
                <a:cubicBezTo>
                  <a:pt x="69677" y="-5617"/>
                  <a:pt x="180111" y="-2304"/>
                  <a:pt x="290546" y="1010"/>
                </a:cubicBezTo>
              </a:path>
            </a:pathLst>
          </a:custGeom>
          <a:noFill/>
          <a:ln>
            <a:solidFill>
              <a:srgbClr val="FF0000"/>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172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ormula Careers">
            <a:extLst>
              <a:ext uri="{FF2B5EF4-FFF2-40B4-BE49-F238E27FC236}">
                <a16:creationId xmlns:a16="http://schemas.microsoft.com/office/drawing/2014/main" id="{1DC70251-85BA-487D-983B-32898EBB2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3762" y="0"/>
            <a:ext cx="1838238" cy="42748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32">
            <a:extLst>
              <a:ext uri="{FF2B5EF4-FFF2-40B4-BE49-F238E27FC236}">
                <a16:creationId xmlns:a16="http://schemas.microsoft.com/office/drawing/2014/main" id="{6C54A449-36DF-4E43-8966-8956D8280BEE}"/>
              </a:ext>
            </a:extLst>
          </p:cNvPr>
          <p:cNvSpPr txBox="1">
            <a:spLocks/>
          </p:cNvSpPr>
          <p:nvPr/>
        </p:nvSpPr>
        <p:spPr>
          <a:xfrm>
            <a:off x="557053" y="1080667"/>
            <a:ext cx="10752357" cy="30099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t>Example 3</a:t>
            </a:r>
          </a:p>
          <a:p>
            <a:r>
              <a:rPr lang="en-US" sz="2000" dirty="0"/>
              <a:t>Prism layers can be used to resolve the boundary layer.</a:t>
            </a:r>
          </a:p>
          <a:p>
            <a:r>
              <a:rPr lang="en-US" sz="2000" dirty="0"/>
              <a:t>The number of layers used, coupled with the thickness of the first layer and subsequent expansion ratio, means that several studies can be required to determine the impact of resolving the boundary layer on your overall result.</a:t>
            </a:r>
          </a:p>
          <a:p>
            <a:r>
              <a:rPr lang="en-US" sz="2000" dirty="0"/>
              <a:t>Having a high number of layers ( &gt; 15 ) can significantly increase the number of cells in your mesh, and thus, increases the computational expense of your simulation.</a:t>
            </a:r>
          </a:p>
        </p:txBody>
      </p:sp>
      <p:sp>
        <p:nvSpPr>
          <p:cNvPr id="36" name="TextBox 35">
            <a:extLst>
              <a:ext uri="{FF2B5EF4-FFF2-40B4-BE49-F238E27FC236}">
                <a16:creationId xmlns:a16="http://schemas.microsoft.com/office/drawing/2014/main" id="{7DF4ED13-9B9D-4935-A61C-760C52A05F2B}"/>
              </a:ext>
            </a:extLst>
          </p:cNvPr>
          <p:cNvSpPr txBox="1"/>
          <p:nvPr/>
        </p:nvSpPr>
        <p:spPr>
          <a:xfrm>
            <a:off x="193233" y="4552962"/>
            <a:ext cx="998112" cy="1077218"/>
          </a:xfrm>
          <a:prstGeom prst="rect">
            <a:avLst/>
          </a:prstGeom>
          <a:noFill/>
          <a:ln>
            <a:noFill/>
          </a:ln>
        </p:spPr>
        <p:txBody>
          <a:bodyPr wrap="square" rtlCol="0">
            <a:spAutoFit/>
          </a:bodyPr>
          <a:lstStyle/>
          <a:p>
            <a:r>
              <a:rPr lang="en-US" sz="1600" dirty="0">
                <a:solidFill>
                  <a:schemeClr val="accent5">
                    <a:lumMod val="75000"/>
                  </a:schemeClr>
                </a:solidFill>
              </a:rPr>
              <a:t>Near wall velocity boundary layer</a:t>
            </a:r>
          </a:p>
        </p:txBody>
      </p:sp>
      <p:sp>
        <p:nvSpPr>
          <p:cNvPr id="37" name="TextBox 36">
            <a:extLst>
              <a:ext uri="{FF2B5EF4-FFF2-40B4-BE49-F238E27FC236}">
                <a16:creationId xmlns:a16="http://schemas.microsoft.com/office/drawing/2014/main" id="{85BF7F31-3866-43C2-A5F8-16CAC3744412}"/>
              </a:ext>
            </a:extLst>
          </p:cNvPr>
          <p:cNvSpPr txBox="1"/>
          <p:nvPr/>
        </p:nvSpPr>
        <p:spPr>
          <a:xfrm>
            <a:off x="988037" y="6206605"/>
            <a:ext cx="2250194" cy="369332"/>
          </a:xfrm>
          <a:prstGeom prst="rect">
            <a:avLst/>
          </a:prstGeom>
          <a:noFill/>
        </p:spPr>
        <p:txBody>
          <a:bodyPr wrap="square" rtlCol="0">
            <a:spAutoFit/>
          </a:bodyPr>
          <a:lstStyle/>
          <a:p>
            <a:r>
              <a:rPr lang="en-US" dirty="0">
                <a:solidFill>
                  <a:srgbClr val="FF0000"/>
                </a:solidFill>
              </a:rPr>
              <a:t>Surface of geometry</a:t>
            </a:r>
          </a:p>
        </p:txBody>
      </p:sp>
      <p:sp>
        <p:nvSpPr>
          <p:cNvPr id="38" name="Freeform: Shape 37">
            <a:extLst>
              <a:ext uri="{FF2B5EF4-FFF2-40B4-BE49-F238E27FC236}">
                <a16:creationId xmlns:a16="http://schemas.microsoft.com/office/drawing/2014/main" id="{8F678669-840C-4634-9DBC-8B481ED9DB87}"/>
              </a:ext>
            </a:extLst>
          </p:cNvPr>
          <p:cNvSpPr/>
          <p:nvPr/>
        </p:nvSpPr>
        <p:spPr>
          <a:xfrm rot="20428971">
            <a:off x="923982" y="5857238"/>
            <a:ext cx="283855" cy="442561"/>
          </a:xfrm>
          <a:custGeom>
            <a:avLst/>
            <a:gdLst>
              <a:gd name="connsiteX0" fmla="*/ 25503 w 290546"/>
              <a:gd name="connsiteY0" fmla="*/ 835897 h 835897"/>
              <a:gd name="connsiteX1" fmla="*/ 25503 w 290546"/>
              <a:gd name="connsiteY1" fmla="*/ 133531 h 835897"/>
              <a:gd name="connsiteX2" fmla="*/ 290546 w 290546"/>
              <a:gd name="connsiteY2" fmla="*/ 1010 h 835897"/>
            </a:gdLst>
            <a:ahLst/>
            <a:cxnLst>
              <a:cxn ang="0">
                <a:pos x="connsiteX0" y="connsiteY0"/>
              </a:cxn>
              <a:cxn ang="0">
                <a:pos x="connsiteX1" y="connsiteY1"/>
              </a:cxn>
              <a:cxn ang="0">
                <a:pos x="connsiteX2" y="connsiteY2"/>
              </a:cxn>
            </a:cxnLst>
            <a:rect l="l" t="t" r="r" b="b"/>
            <a:pathLst>
              <a:path w="290546" h="835897">
                <a:moveTo>
                  <a:pt x="25503" y="835897"/>
                </a:moveTo>
                <a:cubicBezTo>
                  <a:pt x="3416" y="554288"/>
                  <a:pt x="-18671" y="272679"/>
                  <a:pt x="25503" y="133531"/>
                </a:cubicBezTo>
                <a:cubicBezTo>
                  <a:pt x="69677" y="-5617"/>
                  <a:pt x="180111" y="-2304"/>
                  <a:pt x="290546" y="1010"/>
                </a:cubicBezTo>
              </a:path>
            </a:pathLst>
          </a:custGeom>
          <a:noFill/>
          <a:ln>
            <a:solidFill>
              <a:srgbClr val="FF0000"/>
            </a:solidFill>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3040A374-6BB7-4969-9054-242406CA7DBE}"/>
              </a:ext>
            </a:extLst>
          </p:cNvPr>
          <p:cNvGrpSpPr/>
          <p:nvPr/>
        </p:nvGrpSpPr>
        <p:grpSpPr>
          <a:xfrm>
            <a:off x="1169666" y="4381640"/>
            <a:ext cx="4670339" cy="1843936"/>
            <a:chOff x="959460" y="4710364"/>
            <a:chExt cx="3837741" cy="1515211"/>
          </a:xfrm>
        </p:grpSpPr>
        <p:grpSp>
          <p:nvGrpSpPr>
            <p:cNvPr id="35" name="Group 34">
              <a:extLst>
                <a:ext uri="{FF2B5EF4-FFF2-40B4-BE49-F238E27FC236}">
                  <a16:creationId xmlns:a16="http://schemas.microsoft.com/office/drawing/2014/main" id="{BBCE7C8C-B352-4949-B34B-4F4BB072A612}"/>
                </a:ext>
              </a:extLst>
            </p:cNvPr>
            <p:cNvGrpSpPr/>
            <p:nvPr/>
          </p:nvGrpSpPr>
          <p:grpSpPr>
            <a:xfrm>
              <a:off x="959460" y="4710364"/>
              <a:ext cx="3837741" cy="1311402"/>
              <a:chOff x="959460" y="4710364"/>
              <a:chExt cx="3837741" cy="1311402"/>
            </a:xfrm>
          </p:grpSpPr>
          <p:sp>
            <p:nvSpPr>
              <p:cNvPr id="8" name="Rectangle 7">
                <a:extLst>
                  <a:ext uri="{FF2B5EF4-FFF2-40B4-BE49-F238E27FC236}">
                    <a16:creationId xmlns:a16="http://schemas.microsoft.com/office/drawing/2014/main" id="{76831571-8AE0-4DAC-A92F-2B96F0D61C7F}"/>
                  </a:ext>
                </a:extLst>
              </p:cNvPr>
              <p:cNvSpPr/>
              <p:nvPr/>
            </p:nvSpPr>
            <p:spPr>
              <a:xfrm>
                <a:off x="1583303" y="5789340"/>
                <a:ext cx="1991170" cy="8545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680CB2E-5185-49B0-A526-25A98401B700}"/>
                  </a:ext>
                </a:extLst>
              </p:cNvPr>
              <p:cNvSpPr/>
              <p:nvPr/>
            </p:nvSpPr>
            <p:spPr>
              <a:xfrm>
                <a:off x="1583303" y="5644061"/>
                <a:ext cx="1991170" cy="1452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E6AE830-AFBF-4A50-AA53-FBDD97D89138}"/>
                  </a:ext>
                </a:extLst>
              </p:cNvPr>
              <p:cNvSpPr/>
              <p:nvPr/>
            </p:nvSpPr>
            <p:spPr>
              <a:xfrm>
                <a:off x="1583303" y="5362051"/>
                <a:ext cx="1991170" cy="28038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CDC0AE-85D8-45B8-93C0-DC33402A788E}"/>
                  </a:ext>
                </a:extLst>
              </p:cNvPr>
              <p:cNvSpPr/>
              <p:nvPr/>
            </p:nvSpPr>
            <p:spPr>
              <a:xfrm>
                <a:off x="1583303" y="4710364"/>
                <a:ext cx="1991170" cy="6500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AE4EA64-3F08-4CA8-BC22-1DAABE54E47F}"/>
                  </a:ext>
                </a:extLst>
              </p:cNvPr>
              <p:cNvSpPr/>
              <p:nvPr/>
            </p:nvSpPr>
            <p:spPr>
              <a:xfrm>
                <a:off x="2578888" y="5789340"/>
                <a:ext cx="1991170" cy="8545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A5CB4A-488C-4B61-9AF7-B9B0200EDDE9}"/>
                  </a:ext>
                </a:extLst>
              </p:cNvPr>
              <p:cNvSpPr/>
              <p:nvPr/>
            </p:nvSpPr>
            <p:spPr>
              <a:xfrm>
                <a:off x="2578888" y="5644061"/>
                <a:ext cx="1991170" cy="1452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8F87E4-8B31-4AA8-8190-3CF01B9747C4}"/>
                  </a:ext>
                </a:extLst>
              </p:cNvPr>
              <p:cNvSpPr/>
              <p:nvPr/>
            </p:nvSpPr>
            <p:spPr>
              <a:xfrm>
                <a:off x="2578888" y="5362051"/>
                <a:ext cx="1991170" cy="28038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4A9B0E-DACB-4477-85D0-2E84357697D2}"/>
                  </a:ext>
                </a:extLst>
              </p:cNvPr>
              <p:cNvSpPr/>
              <p:nvPr/>
            </p:nvSpPr>
            <p:spPr>
              <a:xfrm>
                <a:off x="2578888" y="4710364"/>
                <a:ext cx="1991170" cy="65005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A02C273C-99DD-4DAB-8BBF-1C1EE4E8F363}"/>
                  </a:ext>
                </a:extLst>
              </p:cNvPr>
              <p:cNvCxnSpPr>
                <a:cxnSpLocks/>
              </p:cNvCxnSpPr>
              <p:nvPr/>
            </p:nvCxnSpPr>
            <p:spPr>
              <a:xfrm>
                <a:off x="959460" y="5874798"/>
                <a:ext cx="38377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88AD3E8-1DE9-4760-B575-B8604FD2B062}"/>
                  </a:ext>
                </a:extLst>
              </p:cNvPr>
              <p:cNvCxnSpPr/>
              <p:nvPr/>
            </p:nvCxnSpPr>
            <p:spPr>
              <a:xfrm flipV="1">
                <a:off x="959460" y="4710364"/>
                <a:ext cx="0" cy="11468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038FF23-1805-4C8C-A9AC-766E37A85529}"/>
                  </a:ext>
                </a:extLst>
              </p:cNvPr>
              <p:cNvCxnSpPr>
                <a:cxnSpLocks/>
              </p:cNvCxnSpPr>
              <p:nvPr/>
            </p:nvCxnSpPr>
            <p:spPr>
              <a:xfrm>
                <a:off x="959460" y="5703882"/>
                <a:ext cx="2290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8E00995-A99C-4DEB-AFE3-8404262EC9AD}"/>
                  </a:ext>
                </a:extLst>
              </p:cNvPr>
              <p:cNvCxnSpPr>
                <a:cxnSpLocks/>
              </p:cNvCxnSpPr>
              <p:nvPr/>
            </p:nvCxnSpPr>
            <p:spPr>
              <a:xfrm>
                <a:off x="959460" y="5514450"/>
                <a:ext cx="3280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DDFC9CE-0641-4002-ABBE-EACC963D18A4}"/>
                  </a:ext>
                </a:extLst>
              </p:cNvPr>
              <p:cNvCxnSpPr>
                <a:cxnSpLocks/>
              </p:cNvCxnSpPr>
              <p:nvPr/>
            </p:nvCxnSpPr>
            <p:spPr>
              <a:xfrm>
                <a:off x="959460" y="5333362"/>
                <a:ext cx="3804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D374306-C6CF-4C48-B796-A829DC05DBAC}"/>
                  </a:ext>
                </a:extLst>
              </p:cNvPr>
              <p:cNvCxnSpPr>
                <a:cxnSpLocks/>
              </p:cNvCxnSpPr>
              <p:nvPr/>
            </p:nvCxnSpPr>
            <p:spPr>
              <a:xfrm>
                <a:off x="959460" y="5133936"/>
                <a:ext cx="4241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DE2B417-7596-4843-BC19-F6600275DA7C}"/>
                  </a:ext>
                </a:extLst>
              </p:cNvPr>
              <p:cNvCxnSpPr>
                <a:cxnSpLocks/>
              </p:cNvCxnSpPr>
              <p:nvPr/>
            </p:nvCxnSpPr>
            <p:spPr>
              <a:xfrm>
                <a:off x="959460" y="4922323"/>
                <a:ext cx="457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23B8500-25B8-4A84-9849-7F4F9176A1C3}"/>
                  </a:ext>
                </a:extLst>
              </p:cNvPr>
              <p:cNvCxnSpPr/>
              <p:nvPr/>
            </p:nvCxnSpPr>
            <p:spPr>
              <a:xfrm flipV="1">
                <a:off x="1188509" y="5874798"/>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AADC9D6-02DE-4DC7-BC89-F486FB69EE47}"/>
                  </a:ext>
                </a:extLst>
              </p:cNvPr>
              <p:cNvCxnSpPr/>
              <p:nvPr/>
            </p:nvCxnSpPr>
            <p:spPr>
              <a:xfrm flipV="1">
                <a:off x="1583303" y="5874798"/>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D29BB1F-3C86-4946-A6E8-771A030E2331}"/>
                  </a:ext>
                </a:extLst>
              </p:cNvPr>
              <p:cNvCxnSpPr/>
              <p:nvPr/>
            </p:nvCxnSpPr>
            <p:spPr>
              <a:xfrm flipV="1">
                <a:off x="1963780" y="5874798"/>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64D0E51-DE14-4ACF-96E6-FE45E706404E}"/>
                  </a:ext>
                </a:extLst>
              </p:cNvPr>
              <p:cNvCxnSpPr/>
              <p:nvPr/>
            </p:nvCxnSpPr>
            <p:spPr>
              <a:xfrm flipV="1">
                <a:off x="2335523" y="5873109"/>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0165168-A432-4442-BA9B-43E8CA336C51}"/>
                  </a:ext>
                </a:extLst>
              </p:cNvPr>
              <p:cNvCxnSpPr/>
              <p:nvPr/>
            </p:nvCxnSpPr>
            <p:spPr>
              <a:xfrm flipV="1">
                <a:off x="2707266" y="5873109"/>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5EDE049-BB95-4EE9-A568-2559EAEC8D9D}"/>
                  </a:ext>
                </a:extLst>
              </p:cNvPr>
              <p:cNvCxnSpPr/>
              <p:nvPr/>
            </p:nvCxnSpPr>
            <p:spPr>
              <a:xfrm flipV="1">
                <a:off x="3102060" y="5873109"/>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62F6F93-AF75-4D2D-ACAA-AA8100A09F37}"/>
                  </a:ext>
                </a:extLst>
              </p:cNvPr>
              <p:cNvCxnSpPr/>
              <p:nvPr/>
            </p:nvCxnSpPr>
            <p:spPr>
              <a:xfrm flipV="1">
                <a:off x="3482537" y="5873109"/>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048C806-8EBC-473C-854B-5BC0CF7449FE}"/>
                  </a:ext>
                </a:extLst>
              </p:cNvPr>
              <p:cNvCxnSpPr/>
              <p:nvPr/>
            </p:nvCxnSpPr>
            <p:spPr>
              <a:xfrm flipV="1">
                <a:off x="3854280" y="5871420"/>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D0E64D6-9312-4A99-ACBC-CB3E0FDE8AF2}"/>
                  </a:ext>
                </a:extLst>
              </p:cNvPr>
              <p:cNvCxnSpPr/>
              <p:nvPr/>
            </p:nvCxnSpPr>
            <p:spPr>
              <a:xfrm flipV="1">
                <a:off x="4250978" y="5871420"/>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B9DEEBC-9E5B-43CB-AB18-8E465E1E46D7}"/>
                  </a:ext>
                </a:extLst>
              </p:cNvPr>
              <p:cNvCxnSpPr/>
              <p:nvPr/>
            </p:nvCxnSpPr>
            <p:spPr>
              <a:xfrm flipV="1">
                <a:off x="4567906" y="5871420"/>
                <a:ext cx="151429" cy="14696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A0235E5-4D48-4CA6-BABA-D71FDE7317BC}"/>
                  </a:ext>
                </a:extLst>
              </p:cNvPr>
              <p:cNvSpPr txBox="1"/>
              <p:nvPr/>
            </p:nvSpPr>
            <p:spPr>
              <a:xfrm>
                <a:off x="1775255" y="4878220"/>
                <a:ext cx="603950" cy="369332"/>
              </a:xfrm>
              <a:prstGeom prst="rect">
                <a:avLst/>
              </a:prstGeom>
              <a:noFill/>
            </p:spPr>
            <p:txBody>
              <a:bodyPr wrap="square" rtlCol="0">
                <a:spAutoFit/>
              </a:bodyPr>
              <a:lstStyle/>
              <a:p>
                <a:pPr algn="ctr"/>
                <a:r>
                  <a:rPr lang="en-US" dirty="0">
                    <a:solidFill>
                      <a:srgbClr val="FF0000"/>
                    </a:solidFill>
                  </a:rPr>
                  <a:t>Cell</a:t>
                </a:r>
              </a:p>
            </p:txBody>
          </p:sp>
          <p:cxnSp>
            <p:nvCxnSpPr>
              <p:cNvPr id="40" name="Straight Arrow Connector 39">
                <a:extLst>
                  <a:ext uri="{FF2B5EF4-FFF2-40B4-BE49-F238E27FC236}">
                    <a16:creationId xmlns:a16="http://schemas.microsoft.com/office/drawing/2014/main" id="{F37F7AEC-76AD-451B-8B41-980384CCB44A}"/>
                  </a:ext>
                </a:extLst>
              </p:cNvPr>
              <p:cNvCxnSpPr>
                <a:cxnSpLocks/>
              </p:cNvCxnSpPr>
              <p:nvPr/>
            </p:nvCxnSpPr>
            <p:spPr>
              <a:xfrm>
                <a:off x="4130671" y="5478354"/>
                <a:ext cx="0" cy="328474"/>
              </a:xfrm>
              <a:prstGeom prst="straightConnector1">
                <a:avLst/>
              </a:prstGeom>
              <a:ln>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cxnSp>
          <p:nvCxnSpPr>
            <p:cNvPr id="41" name="Straight Arrow Connector 40">
              <a:extLst>
                <a:ext uri="{FF2B5EF4-FFF2-40B4-BE49-F238E27FC236}">
                  <a16:creationId xmlns:a16="http://schemas.microsoft.com/office/drawing/2014/main" id="{3FA7673D-0944-4340-9485-3EEE96DC89C0}"/>
                </a:ext>
              </a:extLst>
            </p:cNvPr>
            <p:cNvCxnSpPr>
              <a:cxnSpLocks/>
            </p:cNvCxnSpPr>
            <p:nvPr/>
          </p:nvCxnSpPr>
          <p:spPr>
            <a:xfrm flipV="1">
              <a:off x="4130671" y="5857242"/>
              <a:ext cx="0" cy="368333"/>
            </a:xfrm>
            <a:prstGeom prst="straightConnector1">
              <a:avLst/>
            </a:prstGeom>
            <a:ln>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43" name="TextBox 42">
            <a:extLst>
              <a:ext uri="{FF2B5EF4-FFF2-40B4-BE49-F238E27FC236}">
                <a16:creationId xmlns:a16="http://schemas.microsoft.com/office/drawing/2014/main" id="{FE799751-2821-4C5B-9EB9-A676FB61EC10}"/>
              </a:ext>
            </a:extLst>
          </p:cNvPr>
          <p:cNvSpPr txBox="1"/>
          <p:nvPr/>
        </p:nvSpPr>
        <p:spPr>
          <a:xfrm>
            <a:off x="4784658" y="6210811"/>
            <a:ext cx="2250194" cy="369332"/>
          </a:xfrm>
          <a:prstGeom prst="rect">
            <a:avLst/>
          </a:prstGeom>
          <a:noFill/>
        </p:spPr>
        <p:txBody>
          <a:bodyPr wrap="square" rtlCol="0">
            <a:spAutoFit/>
          </a:bodyPr>
          <a:lstStyle/>
          <a:p>
            <a:r>
              <a:rPr lang="en-US" dirty="0">
                <a:solidFill>
                  <a:srgbClr val="FF0000"/>
                </a:solidFill>
              </a:rPr>
              <a:t>First layer thickness</a:t>
            </a:r>
          </a:p>
        </p:txBody>
      </p:sp>
      <p:sp>
        <p:nvSpPr>
          <p:cNvPr id="44" name="TextBox 43">
            <a:extLst>
              <a:ext uri="{FF2B5EF4-FFF2-40B4-BE49-F238E27FC236}">
                <a16:creationId xmlns:a16="http://schemas.microsoft.com/office/drawing/2014/main" id="{D1788E76-3EF9-4AEE-B084-899BE344D8D2}"/>
              </a:ext>
            </a:extLst>
          </p:cNvPr>
          <p:cNvSpPr txBox="1"/>
          <p:nvPr/>
        </p:nvSpPr>
        <p:spPr>
          <a:xfrm>
            <a:off x="6038263" y="4850404"/>
            <a:ext cx="3960655" cy="1200329"/>
          </a:xfrm>
          <a:prstGeom prst="rect">
            <a:avLst/>
          </a:prstGeom>
          <a:noFill/>
        </p:spPr>
        <p:txBody>
          <a:bodyPr wrap="square" rtlCol="0">
            <a:spAutoFit/>
          </a:bodyPr>
          <a:lstStyle/>
          <a:p>
            <a:r>
              <a:rPr lang="en-US" dirty="0">
                <a:solidFill>
                  <a:srgbClr val="0070C0"/>
                </a:solidFill>
              </a:rPr>
              <a:t>Additional layers can be set by an expansion ratio.</a:t>
            </a:r>
          </a:p>
          <a:p>
            <a:r>
              <a:rPr lang="en-US" dirty="0">
                <a:solidFill>
                  <a:srgbClr val="0070C0"/>
                </a:solidFill>
              </a:rPr>
              <a:t>E.g. The 2</a:t>
            </a:r>
            <a:r>
              <a:rPr lang="en-US" baseline="30000" dirty="0">
                <a:solidFill>
                  <a:srgbClr val="0070C0"/>
                </a:solidFill>
              </a:rPr>
              <a:t>nd</a:t>
            </a:r>
            <a:r>
              <a:rPr lang="en-US" dirty="0">
                <a:solidFill>
                  <a:srgbClr val="0070C0"/>
                </a:solidFill>
              </a:rPr>
              <a:t> cell will have a height of “first layer thickness x expansion ratio”.</a:t>
            </a:r>
          </a:p>
        </p:txBody>
      </p:sp>
      <p:cxnSp>
        <p:nvCxnSpPr>
          <p:cNvPr id="45" name="Straight Arrow Connector 44">
            <a:extLst>
              <a:ext uri="{FF2B5EF4-FFF2-40B4-BE49-F238E27FC236}">
                <a16:creationId xmlns:a16="http://schemas.microsoft.com/office/drawing/2014/main" id="{B020D8CF-DE0A-43EC-B31D-7B392CD3C2BC}"/>
              </a:ext>
            </a:extLst>
          </p:cNvPr>
          <p:cNvCxnSpPr>
            <a:cxnSpLocks/>
            <a:stCxn id="44" idx="1"/>
          </p:cNvCxnSpPr>
          <p:nvPr/>
        </p:nvCxnSpPr>
        <p:spPr>
          <a:xfrm flipH="1">
            <a:off x="5647597" y="5450569"/>
            <a:ext cx="390666" cy="103295"/>
          </a:xfrm>
          <a:prstGeom prst="straightConnector1">
            <a:avLst/>
          </a:prstGeom>
          <a:ln>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8BD53F2D-8615-4E81-9E88-2512323CAB46}"/>
              </a:ext>
            </a:extLst>
          </p:cNvPr>
          <p:cNvCxnSpPr>
            <a:cxnSpLocks/>
            <a:stCxn id="48" idx="1"/>
          </p:cNvCxnSpPr>
          <p:nvPr/>
        </p:nvCxnSpPr>
        <p:spPr>
          <a:xfrm flipH="1">
            <a:off x="5645863" y="4236669"/>
            <a:ext cx="370568" cy="377297"/>
          </a:xfrm>
          <a:prstGeom prst="straightConnector1">
            <a:avLst/>
          </a:prstGeom>
          <a:ln>
            <a:solidFill>
              <a:srgbClr val="FF0000"/>
            </a:solidFill>
            <a:tailEnd type="triangle" w="med" len="lg"/>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44D9D968-7F48-4765-B950-E98F1A95DE3A}"/>
              </a:ext>
            </a:extLst>
          </p:cNvPr>
          <p:cNvSpPr txBox="1"/>
          <p:nvPr/>
        </p:nvSpPr>
        <p:spPr>
          <a:xfrm>
            <a:off x="6016431" y="3636504"/>
            <a:ext cx="3388577" cy="1200329"/>
          </a:xfrm>
          <a:prstGeom prst="rect">
            <a:avLst/>
          </a:prstGeom>
          <a:noFill/>
        </p:spPr>
        <p:txBody>
          <a:bodyPr wrap="square" rtlCol="0">
            <a:spAutoFit/>
          </a:bodyPr>
          <a:lstStyle/>
          <a:p>
            <a:r>
              <a:rPr lang="en-US" dirty="0">
                <a:solidFill>
                  <a:srgbClr val="0070C0"/>
                </a:solidFill>
              </a:rPr>
              <a:t>Final layer thickness is typically set as a percentage of the height of the surrounding cells outside of the prism layers.</a:t>
            </a:r>
          </a:p>
        </p:txBody>
      </p:sp>
      <p:cxnSp>
        <p:nvCxnSpPr>
          <p:cNvPr id="51" name="Straight Connector 50">
            <a:extLst>
              <a:ext uri="{FF2B5EF4-FFF2-40B4-BE49-F238E27FC236}">
                <a16:creationId xmlns:a16="http://schemas.microsoft.com/office/drawing/2014/main" id="{A8A7A909-0236-4D3B-87F6-6E219C2A4B7B}"/>
              </a:ext>
            </a:extLst>
          </p:cNvPr>
          <p:cNvCxnSpPr>
            <a:cxnSpLocks/>
          </p:cNvCxnSpPr>
          <p:nvPr/>
        </p:nvCxnSpPr>
        <p:spPr>
          <a:xfrm flipV="1">
            <a:off x="10298862" y="4867077"/>
            <a:ext cx="1403305" cy="26675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97818C4-EB4B-4E7F-8045-ABB191B79F3D}"/>
              </a:ext>
            </a:extLst>
          </p:cNvPr>
          <p:cNvCxnSpPr>
            <a:cxnSpLocks/>
          </p:cNvCxnSpPr>
          <p:nvPr/>
        </p:nvCxnSpPr>
        <p:spPr>
          <a:xfrm flipV="1">
            <a:off x="10293373" y="4343336"/>
            <a:ext cx="684362" cy="79049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EBFAB35-FE21-43D1-84CC-7C2181EFDB5E}"/>
              </a:ext>
            </a:extLst>
          </p:cNvPr>
          <p:cNvCxnSpPr>
            <a:cxnSpLocks/>
          </p:cNvCxnSpPr>
          <p:nvPr/>
        </p:nvCxnSpPr>
        <p:spPr>
          <a:xfrm>
            <a:off x="10977735" y="4362727"/>
            <a:ext cx="724432" cy="50435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2406F68-D97B-42AF-95E0-11244ACAC133}"/>
              </a:ext>
            </a:extLst>
          </p:cNvPr>
          <p:cNvCxnSpPr>
            <a:cxnSpLocks/>
          </p:cNvCxnSpPr>
          <p:nvPr/>
        </p:nvCxnSpPr>
        <p:spPr>
          <a:xfrm flipV="1">
            <a:off x="10295527" y="5104677"/>
            <a:ext cx="1403305" cy="26675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0436850-B6B9-409D-BE9A-3A2AF378C753}"/>
              </a:ext>
            </a:extLst>
          </p:cNvPr>
          <p:cNvCxnSpPr>
            <a:cxnSpLocks/>
          </p:cNvCxnSpPr>
          <p:nvPr/>
        </p:nvCxnSpPr>
        <p:spPr>
          <a:xfrm flipH="1">
            <a:off x="10294722" y="5119816"/>
            <a:ext cx="4945" cy="26010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C446E73-B6DC-4883-A65C-DF0C33712DC3}"/>
              </a:ext>
            </a:extLst>
          </p:cNvPr>
          <p:cNvCxnSpPr>
            <a:cxnSpLocks/>
          </p:cNvCxnSpPr>
          <p:nvPr/>
        </p:nvCxnSpPr>
        <p:spPr>
          <a:xfrm flipH="1">
            <a:off x="11694205" y="4858938"/>
            <a:ext cx="4945" cy="26010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3E71AC8-79FB-4591-93A6-105F13EE46BD}"/>
              </a:ext>
            </a:extLst>
          </p:cNvPr>
          <p:cNvCxnSpPr>
            <a:cxnSpLocks/>
          </p:cNvCxnSpPr>
          <p:nvPr/>
        </p:nvCxnSpPr>
        <p:spPr>
          <a:xfrm flipV="1">
            <a:off x="10286274" y="5874074"/>
            <a:ext cx="1403305" cy="26675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19AB8A8-096D-4707-A12E-2B4220292CB8}"/>
              </a:ext>
            </a:extLst>
          </p:cNvPr>
          <p:cNvCxnSpPr>
            <a:cxnSpLocks/>
          </p:cNvCxnSpPr>
          <p:nvPr/>
        </p:nvCxnSpPr>
        <p:spPr>
          <a:xfrm flipV="1">
            <a:off x="10280785" y="5350333"/>
            <a:ext cx="684362" cy="790491"/>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ECC2B63-2EAD-4CB3-AA5D-E7E4A4AEA86E}"/>
              </a:ext>
            </a:extLst>
          </p:cNvPr>
          <p:cNvCxnSpPr>
            <a:cxnSpLocks/>
          </p:cNvCxnSpPr>
          <p:nvPr/>
        </p:nvCxnSpPr>
        <p:spPr>
          <a:xfrm>
            <a:off x="10952745" y="5355394"/>
            <a:ext cx="736834" cy="51868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DDCA7C5-45B6-42E1-B737-AF2084D2E06D}"/>
              </a:ext>
            </a:extLst>
          </p:cNvPr>
          <p:cNvCxnSpPr>
            <a:cxnSpLocks/>
          </p:cNvCxnSpPr>
          <p:nvPr/>
        </p:nvCxnSpPr>
        <p:spPr>
          <a:xfrm>
            <a:off x="11694205" y="5142235"/>
            <a:ext cx="0" cy="740456"/>
          </a:xfrm>
          <a:prstGeom prst="line">
            <a:avLst/>
          </a:prstGeom>
          <a:ln w="952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806DFD0-C58B-4CE2-812E-90750386F4FD}"/>
              </a:ext>
            </a:extLst>
          </p:cNvPr>
          <p:cNvCxnSpPr>
            <a:cxnSpLocks/>
          </p:cNvCxnSpPr>
          <p:nvPr/>
        </p:nvCxnSpPr>
        <p:spPr>
          <a:xfrm>
            <a:off x="10293373" y="5400368"/>
            <a:ext cx="0" cy="740456"/>
          </a:xfrm>
          <a:prstGeom prst="line">
            <a:avLst/>
          </a:prstGeom>
          <a:ln w="952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2ECB30F-356F-4EEE-A3DB-F26B25853979}"/>
              </a:ext>
            </a:extLst>
          </p:cNvPr>
          <p:cNvCxnSpPr>
            <a:cxnSpLocks/>
          </p:cNvCxnSpPr>
          <p:nvPr/>
        </p:nvCxnSpPr>
        <p:spPr>
          <a:xfrm>
            <a:off x="10963622" y="5243632"/>
            <a:ext cx="0" cy="103354"/>
          </a:xfrm>
          <a:prstGeom prst="line">
            <a:avLst/>
          </a:prstGeom>
          <a:ln w="952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7640CE19-C5F3-4BE9-AAA5-C43F45926B4E}"/>
              </a:ext>
            </a:extLst>
          </p:cNvPr>
          <p:cNvSpPr txBox="1"/>
          <p:nvPr/>
        </p:nvSpPr>
        <p:spPr>
          <a:xfrm>
            <a:off x="10083710" y="3427180"/>
            <a:ext cx="1663941" cy="923330"/>
          </a:xfrm>
          <a:prstGeom prst="rect">
            <a:avLst/>
          </a:prstGeom>
          <a:noFill/>
        </p:spPr>
        <p:txBody>
          <a:bodyPr wrap="square" rtlCol="0">
            <a:spAutoFit/>
          </a:bodyPr>
          <a:lstStyle/>
          <a:p>
            <a:r>
              <a:rPr lang="en-US" dirty="0">
                <a:solidFill>
                  <a:srgbClr val="0070C0"/>
                </a:solidFill>
              </a:rPr>
              <a:t>Thin prism cell extruded from surface triangle</a:t>
            </a:r>
          </a:p>
        </p:txBody>
      </p:sp>
      <p:sp>
        <p:nvSpPr>
          <p:cNvPr id="75" name="TextBox 74">
            <a:extLst>
              <a:ext uri="{FF2B5EF4-FFF2-40B4-BE49-F238E27FC236}">
                <a16:creationId xmlns:a16="http://schemas.microsoft.com/office/drawing/2014/main" id="{815F8ADA-37F8-4E33-B4CF-416BC1B6EEF5}"/>
              </a:ext>
            </a:extLst>
          </p:cNvPr>
          <p:cNvSpPr txBox="1"/>
          <p:nvPr/>
        </p:nvSpPr>
        <p:spPr>
          <a:xfrm>
            <a:off x="10083711" y="6186584"/>
            <a:ext cx="1663941" cy="369332"/>
          </a:xfrm>
          <a:prstGeom prst="rect">
            <a:avLst/>
          </a:prstGeom>
          <a:noFill/>
        </p:spPr>
        <p:txBody>
          <a:bodyPr wrap="square" rtlCol="0">
            <a:spAutoFit/>
          </a:bodyPr>
          <a:lstStyle/>
          <a:p>
            <a:r>
              <a:rPr lang="en-US" dirty="0">
                <a:solidFill>
                  <a:srgbClr val="00B0F0"/>
                </a:solidFill>
              </a:rPr>
              <a:t>Surface triangle</a:t>
            </a:r>
          </a:p>
        </p:txBody>
      </p:sp>
      <p:sp>
        <p:nvSpPr>
          <p:cNvPr id="57" name="Title 1">
            <a:extLst>
              <a:ext uri="{FF2B5EF4-FFF2-40B4-BE49-F238E27FC236}">
                <a16:creationId xmlns:a16="http://schemas.microsoft.com/office/drawing/2014/main" id="{D924F1A9-0A04-4DBC-949D-6106262535A1}"/>
              </a:ext>
            </a:extLst>
          </p:cNvPr>
          <p:cNvSpPr>
            <a:spLocks noGrp="1"/>
          </p:cNvSpPr>
          <p:nvPr>
            <p:ph type="title"/>
          </p:nvPr>
        </p:nvSpPr>
        <p:spPr>
          <a:xfrm>
            <a:off x="838200" y="0"/>
            <a:ext cx="10515600" cy="1325563"/>
          </a:xfrm>
        </p:spPr>
        <p:txBody>
          <a:bodyPr/>
          <a:lstStyle/>
          <a:p>
            <a:r>
              <a:rPr lang="en-US" dirty="0"/>
              <a:t>Week 4: Mesh independence study</a:t>
            </a:r>
          </a:p>
        </p:txBody>
      </p:sp>
      <p:sp>
        <p:nvSpPr>
          <p:cNvPr id="2" name="Freeform: Shape 1">
            <a:extLst>
              <a:ext uri="{FF2B5EF4-FFF2-40B4-BE49-F238E27FC236}">
                <a16:creationId xmlns:a16="http://schemas.microsoft.com/office/drawing/2014/main" id="{63A22391-3938-4F16-9F67-9AC7B4ABB80C}"/>
              </a:ext>
            </a:extLst>
          </p:cNvPr>
          <p:cNvSpPr/>
          <p:nvPr/>
        </p:nvSpPr>
        <p:spPr>
          <a:xfrm>
            <a:off x="1152939" y="4439478"/>
            <a:ext cx="556591" cy="1378226"/>
          </a:xfrm>
          <a:custGeom>
            <a:avLst/>
            <a:gdLst>
              <a:gd name="connsiteX0" fmla="*/ 0 w 556591"/>
              <a:gd name="connsiteY0" fmla="*/ 1378226 h 1378226"/>
              <a:gd name="connsiteX1" fmla="*/ 291548 w 556591"/>
              <a:gd name="connsiteY1" fmla="*/ 1139687 h 1378226"/>
              <a:gd name="connsiteX2" fmla="*/ 503583 w 556591"/>
              <a:gd name="connsiteY2" fmla="*/ 622852 h 1378226"/>
              <a:gd name="connsiteX3" fmla="*/ 556591 w 556591"/>
              <a:gd name="connsiteY3" fmla="*/ 0 h 1378226"/>
            </a:gdLst>
            <a:ahLst/>
            <a:cxnLst>
              <a:cxn ang="0">
                <a:pos x="connsiteX0" y="connsiteY0"/>
              </a:cxn>
              <a:cxn ang="0">
                <a:pos x="connsiteX1" y="connsiteY1"/>
              </a:cxn>
              <a:cxn ang="0">
                <a:pos x="connsiteX2" y="connsiteY2"/>
              </a:cxn>
              <a:cxn ang="0">
                <a:pos x="connsiteX3" y="connsiteY3"/>
              </a:cxn>
            </a:cxnLst>
            <a:rect l="l" t="t" r="r" b="b"/>
            <a:pathLst>
              <a:path w="556591" h="1378226">
                <a:moveTo>
                  <a:pt x="0" y="1378226"/>
                </a:moveTo>
                <a:cubicBezTo>
                  <a:pt x="103809" y="1321904"/>
                  <a:pt x="207618" y="1265583"/>
                  <a:pt x="291548" y="1139687"/>
                </a:cubicBezTo>
                <a:cubicBezTo>
                  <a:pt x="375478" y="1013791"/>
                  <a:pt x="459409" y="812800"/>
                  <a:pt x="503583" y="622852"/>
                </a:cubicBezTo>
                <a:cubicBezTo>
                  <a:pt x="547757" y="432904"/>
                  <a:pt x="552174" y="216452"/>
                  <a:pt x="556591" y="0"/>
                </a:cubicBezTo>
              </a:path>
            </a:pathLst>
          </a:cu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56910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3586</Words>
  <Application>Microsoft Office PowerPoint</Application>
  <PresentationFormat>Widescreen</PresentationFormat>
  <Paragraphs>259</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Wingdings</vt:lpstr>
      <vt:lpstr>Office Theme</vt:lpstr>
      <vt:lpstr>Week 4</vt:lpstr>
      <vt:lpstr>Week 4: Contents</vt:lpstr>
      <vt:lpstr>Week 4: Prerequisite. How to solve problems?</vt:lpstr>
      <vt:lpstr>Week 4 Mesh Independence Study</vt:lpstr>
      <vt:lpstr>Week 4: Mesh independence study</vt:lpstr>
      <vt:lpstr>Week 4: Mesh independence study</vt:lpstr>
      <vt:lpstr>Week 4: Mesh independence study</vt:lpstr>
      <vt:lpstr>PowerPoint Presentation</vt:lpstr>
      <vt:lpstr>Week 4: Mesh independence study</vt:lpstr>
      <vt:lpstr>Week 4: Mesh independence study</vt:lpstr>
      <vt:lpstr>Week 4: Mesh independence study</vt:lpstr>
      <vt:lpstr>Week 4: Mesh independence study</vt:lpstr>
      <vt:lpstr>Week 4: Mesh independence study</vt:lpstr>
      <vt:lpstr>PowerPoint Presentation</vt:lpstr>
      <vt:lpstr>Week 4: Mesh independence study</vt:lpstr>
      <vt:lpstr>Week 4 Post-processing with ParaView</vt:lpstr>
      <vt:lpstr>Week 4: ParaView post processing</vt:lpstr>
      <vt:lpstr>Week 4: ParaView post processing</vt:lpstr>
      <vt:lpstr>Week 4: ParaView post processing</vt:lpstr>
      <vt:lpstr>Week 4: ParaView post processing</vt:lpstr>
      <vt:lpstr>Week 4: ParaView post processing</vt:lpstr>
      <vt:lpstr>Week 4: ParaView post processing</vt:lpstr>
      <vt:lpstr>Week 4: ParaView post processing</vt:lpstr>
      <vt:lpstr>Week 4: ParaView post processing</vt:lpstr>
      <vt:lpstr>Week 4: ParaView post processing</vt:lpstr>
      <vt:lpstr>Week 4 Verification and Validation</vt:lpstr>
      <vt:lpstr>Week 4: Verification and validation</vt:lpstr>
      <vt:lpstr>Week 4: Verification and validation</vt:lpstr>
      <vt:lpstr>Week 4 Course Completion</vt:lpstr>
      <vt:lpstr>Congratulations for reaching the end of this project!  Good luck with your mesh independence study. Submit your results via a short report (2 slides/pages max) to receive a certificate of completion.  Any feedback on this project is most welcome.</vt:lpstr>
      <vt:lpstr>Voluntary charity donations</vt:lpstr>
      <vt:lpstr>How to continue learning?</vt:lpstr>
      <vt:lpstr>Week 4 additional material,  how to continue learning:  CAD processing – Creating &amp; testing  your own geometry</vt:lpstr>
      <vt:lpstr>CAD processing</vt:lpstr>
      <vt:lpstr>CAD processing</vt:lpstr>
      <vt:lpstr>CAD processing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Open-Source project: OpenFOAM for aerodynamics</dc:title>
  <dc:creator>Paul Mannion</dc:creator>
  <cp:lastModifiedBy>Paul Mannion</cp:lastModifiedBy>
  <cp:revision>773</cp:revision>
  <dcterms:created xsi:type="dcterms:W3CDTF">2020-06-28T12:32:13Z</dcterms:created>
  <dcterms:modified xsi:type="dcterms:W3CDTF">2020-08-12T21:05:42Z</dcterms:modified>
</cp:coreProperties>
</file>